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sldIdLst>
    <p:sldId id="260" r:id="rId2"/>
    <p:sldId id="259" r:id="rId3"/>
    <p:sldId id="261" r:id="rId4"/>
    <p:sldId id="273" r:id="rId5"/>
    <p:sldId id="275" r:id="rId6"/>
    <p:sldId id="272" r:id="rId7"/>
    <p:sldId id="257" r:id="rId8"/>
    <p:sldId id="267" r:id="rId9"/>
    <p:sldId id="264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6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92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8488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722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25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809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021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053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175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791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560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7392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599" y="764705"/>
            <a:ext cx="7994849" cy="54726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“ ….  is the greatest thing which connects people all over the world. It hasn’t nationality or citizenship. It’s a common human property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.”</a:t>
            </a:r>
          </a:p>
          <a:p>
            <a:pPr marL="0" indent="0">
              <a:buNone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“Where words leave off, ….  begins.” Heinrich 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Heine</a:t>
            </a:r>
          </a:p>
          <a:p>
            <a:pPr marL="0" indent="0">
              <a:buNone/>
            </a:pP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32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“…..  acts like a magic key, to which the most tightly closed heart opens.” Maria von Trapp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sz="3200" b="1" dirty="0">
              <a:solidFill>
                <a:schemeClr val="accent2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19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тема-музы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142852"/>
            <a:ext cx="8786874" cy="657229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44625"/>
            <a:ext cx="7886700" cy="1080119"/>
          </a:xfrm>
        </p:spPr>
        <p:txBody>
          <a:bodyPr>
            <a:normAutofit/>
          </a:bodyPr>
          <a:lstStyle/>
          <a:p>
            <a:pPr algn="ctr"/>
            <a:r>
              <a:rPr lang="en-SG" sz="4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</a:t>
            </a:r>
            <a:r>
              <a:rPr lang="en-SG" sz="4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Musical Preferences</a:t>
            </a:r>
            <a:endParaRPr lang="ru-RU" sz="4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231586"/>
            <a:ext cx="8046156" cy="5256584"/>
          </a:xfrm>
        </p:spPr>
      </p:pic>
    </p:spTree>
    <p:extLst>
      <p:ext uri="{BB962C8B-B14F-4D97-AF65-F5344CB8AC3E}">
        <p14:creationId xmlns:p14="http://schemas.microsoft.com/office/powerpoint/2010/main" val="295351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357166"/>
            <a:ext cx="8286808" cy="6143668"/>
          </a:xfrm>
        </p:spPr>
        <p:txBody>
          <a:bodyPr>
            <a:noAutofit/>
          </a:bodyPr>
          <a:lstStyle/>
          <a:p>
            <a:pPr marL="34290" indent="0">
              <a:buNone/>
            </a:pP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The aim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:</a:t>
            </a:r>
          </a:p>
          <a:p>
            <a:pPr marL="34290" indent="0">
              <a:buNone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to find out what kind of music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students prefer listening;</a:t>
            </a:r>
          </a:p>
          <a:p>
            <a:pPr marL="34290" indent="0">
              <a:buNone/>
            </a:pP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to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understand the reasons of their choice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;</a:t>
            </a:r>
          </a:p>
          <a:p>
            <a:pPr marL="34290" indent="0">
              <a:buNone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to analyze the factors that influenced for musical preferences of teenagers. </a:t>
            </a:r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marL="34290" indent="0">
              <a:buNone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Tasks:</a:t>
            </a:r>
          </a:p>
          <a:p>
            <a:pPr marL="34290" indent="0">
              <a:buNone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 to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learn more about existing musical directions, styles and genres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;</a:t>
            </a:r>
          </a:p>
          <a:p>
            <a:pPr marL="34290" indent="0">
              <a:buNone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 to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discuss different types of music,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student`s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musical tastes,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their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attitude to different types of music and music power. </a:t>
            </a:r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  <a:p>
            <a:pPr marL="34290" indent="0">
              <a:buNone/>
            </a:pP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 to conduct </a:t>
            </a:r>
            <a:r>
              <a:rPr lang="en-US" sz="2400" dirty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a </a:t>
            </a:r>
            <a:r>
              <a:rPr lang="en-US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survey;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marL="34290" indent="0">
              <a:buNone/>
            </a:pPr>
            <a:r>
              <a:rPr lang="en-SG" sz="2400" dirty="0" smtClean="0">
                <a:solidFill>
                  <a:schemeClr val="accent2">
                    <a:lumMod val="50000"/>
                  </a:schemeClr>
                </a:solidFill>
                <a:latin typeface="Arial Rounded MT Bold" panose="020F0704030504030204" pitchFamily="34" charset="0"/>
              </a:rPr>
              <a:t> to make up dialogues; </a:t>
            </a:r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Arial Rounded MT Bold" panose="020F0704030504030204" pitchFamily="34" charset="0"/>
            </a:endParaRPr>
          </a:p>
          <a:p>
            <a:pPr marL="34290" indent="0">
              <a:buNone/>
            </a:pPr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3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56984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Содержимое 3" descr="музы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14290"/>
            <a:ext cx="8715435" cy="65008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357166"/>
            <a:ext cx="7406640" cy="642942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002060"/>
                </a:solidFill>
                <a:latin typeface="Arial Rounded MT Bold" pitchFamily="34" charset="0"/>
              </a:rPr>
              <a:t>Music Quiz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071546"/>
            <a:ext cx="8072493" cy="52864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  </a:t>
            </a:r>
            <a:r>
              <a:rPr lang="en-US" sz="2800" dirty="0" smtClean="0">
                <a:solidFill>
                  <a:srgbClr val="002060"/>
                </a:solidFill>
              </a:rPr>
              <a:t>These songs were created by ordinary people. This music reflects the traditions of the country.</a:t>
            </a: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  It is played on electrical instruments and repeats a few simple phrases. It was made popular by Elvis Presley.</a:t>
            </a: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  It`s loud music with a strong beat and with the electrical guitar. The singers often have long hair and wear black clothes.</a:t>
            </a:r>
          </a:p>
          <a:p>
            <a:pPr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It is a musical style that originated at the beginning of the 20</a:t>
            </a:r>
            <a:r>
              <a:rPr lang="en-US" sz="2800" baseline="30000" dirty="0" smtClean="0">
                <a:solidFill>
                  <a:srgbClr val="002060"/>
                </a:solidFill>
              </a:rPr>
              <a:t>th</a:t>
            </a:r>
            <a:r>
              <a:rPr lang="en-US" sz="2800" dirty="0" smtClean="0">
                <a:solidFill>
                  <a:srgbClr val="002060"/>
                </a:solidFill>
              </a:rPr>
              <a:t> century in black communities in the Southern United States. It was born out of a mix of African and European music traditions : blues, folk, march, ragtime.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usic genre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357166"/>
            <a:ext cx="5857915" cy="60007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usical-instrument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785794"/>
            <a:ext cx="8020697" cy="50385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0" y="-285776"/>
            <a:ext cx="9175750" cy="8929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7" name="Rectangle 5"/>
          <p:cNvSpPr>
            <a:spLocks noChangeArrowheads="1"/>
          </p:cNvSpPr>
          <p:nvPr/>
        </p:nvSpPr>
        <p:spPr bwMode="auto">
          <a:xfrm>
            <a:off x="4143372" y="1857364"/>
            <a:ext cx="474821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dirty="0">
              <a:solidFill>
                <a:srgbClr val="000000"/>
              </a:solidFill>
              <a:latin typeface="Arial" charset="0"/>
              <a:cs typeface="Times New Roman" pitchFamily="18" charset="0"/>
            </a:endParaRPr>
          </a:p>
          <a:p>
            <a:pPr eaLnBrk="0" hangingPunct="0"/>
            <a:endParaRPr lang="ru-RU" sz="1400" b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414" y="1357298"/>
            <a:ext cx="6929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571480"/>
            <a:ext cx="8358246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endParaRPr lang="en-US" sz="2400" b="1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rgbClr val="000000"/>
                </a:solidFill>
                <a:latin typeface="Comic Sans MS" pitchFamily="66" charset="0"/>
              </a:rPr>
              <a:t>1.</a:t>
            </a:r>
            <a:r>
              <a:rPr lang="en-US" sz="2400" b="1" dirty="0" smtClean="0">
                <a:solidFill>
                  <a:srgbClr val="000000"/>
                </a:solidFill>
                <a:latin typeface="Comic Sans MS" pitchFamily="66" charset="0"/>
              </a:rPr>
              <a:t>What is your </a:t>
            </a:r>
            <a:r>
              <a:rPr lang="en-US" sz="2400" b="1" dirty="0" err="1" smtClean="0">
                <a:solidFill>
                  <a:srgbClr val="000000"/>
                </a:solidFill>
                <a:latin typeface="Comic Sans MS" pitchFamily="66" charset="0"/>
              </a:rPr>
              <a:t>favourite</a:t>
            </a:r>
            <a:r>
              <a:rPr lang="en-US" sz="2400" b="1" dirty="0" smtClean="0">
                <a:solidFill>
                  <a:srgbClr val="000000"/>
                </a:solidFill>
                <a:latin typeface="Comic Sans MS" pitchFamily="66" charset="0"/>
              </a:rPr>
              <a:t> sort of music ?</a:t>
            </a:r>
          </a:p>
          <a:p>
            <a:endParaRPr lang="en-US" sz="2400" b="1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omic Sans MS" pitchFamily="66" charset="0"/>
              </a:rPr>
              <a:t>2.Do the people you live with and your close friends share the same tastes in music with you ?</a:t>
            </a:r>
          </a:p>
          <a:p>
            <a:endParaRPr lang="en-US" sz="2400" b="1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omic Sans MS" pitchFamily="66" charset="0"/>
              </a:rPr>
              <a:t>3. When and where do you listen to music ?</a:t>
            </a:r>
          </a:p>
          <a:p>
            <a:endParaRPr lang="en-US" sz="2400" b="1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omic Sans MS" pitchFamily="66" charset="0"/>
              </a:rPr>
              <a:t>4.If you can choose one musical instrument to be able to play brilliantly, what instrument  would it be?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Comic Sans MS" pitchFamily="66" charset="0"/>
              </a:rPr>
              <a:t> 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Comic Sans MS" pitchFamily="66" charset="0"/>
              </a:rPr>
              <a:t>5. Do you like having background music while you are working ?</a:t>
            </a:r>
          </a:p>
          <a:p>
            <a:endParaRPr lang="en-US" sz="2400" b="1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omic Sans MS" pitchFamily="66" charset="0"/>
              </a:rPr>
              <a:t>6. How often do you go to the concerts?</a:t>
            </a:r>
          </a:p>
          <a:p>
            <a:endParaRPr lang="en-US" sz="2400" b="1" dirty="0" smtClean="0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omic Sans MS" pitchFamily="66" charset="0"/>
              </a:rPr>
              <a:t>7. Do you buy records, cassettes or compact disks?    If so, how often ?</a:t>
            </a:r>
            <a:endParaRPr lang="ru-RU" sz="2400" b="1" dirty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4480" y="142852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Make up dialogues</a:t>
            </a:r>
            <a:endParaRPr lang="ru-RU" sz="28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pic>
        <p:nvPicPr>
          <p:cNvPr id="10242" name="Picture 2" descr="http://cache4.asset-cache.net/xc/163742525.jpg?v=2&amp;c=IWSAsset&amp;k=2&amp;d=L0Myvmmzn7sTrCP3IkCfkM7dSReO-8FsqvNKmD427Yobq368IFX5Wo7-3eBbMJyE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42852"/>
            <a:ext cx="2709963" cy="13572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7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WordArt 13"/>
          <p:cNvSpPr>
            <a:spLocks noChangeArrowheads="1" noChangeShapeType="1" noTextEdit="1"/>
          </p:cNvSpPr>
          <p:nvPr/>
        </p:nvSpPr>
        <p:spPr bwMode="auto">
          <a:xfrm>
            <a:off x="3708400" y="115888"/>
            <a:ext cx="16097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Arial"/>
                <a:cs typeface="Arial"/>
              </a:rPr>
              <a:t>Hip-hop</a:t>
            </a:r>
            <a:endParaRPr lang="ru-RU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33798" name="Rectangle 18"/>
          <p:cNvSpPr>
            <a:spLocks noChangeArrowheads="1"/>
          </p:cNvSpPr>
          <p:nvPr/>
        </p:nvSpPr>
        <p:spPr bwMode="auto">
          <a:xfrm>
            <a:off x="4140200" y="1357298"/>
            <a:ext cx="458946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  <a:latin typeface="Arial" charset="0"/>
              </a:rPr>
              <a:t>.</a:t>
            </a:r>
            <a:endParaRPr lang="ru-RU" sz="1400" dirty="0">
              <a:solidFill>
                <a:srgbClr val="000000"/>
              </a:solidFill>
              <a:latin typeface="Arial" charset="0"/>
            </a:endParaRPr>
          </a:p>
          <a:p>
            <a:r>
              <a:rPr lang="ru-RU" sz="1400" dirty="0">
                <a:latin typeface="Arial" charset="0"/>
              </a:rPr>
              <a:t/>
            </a:r>
            <a:br>
              <a:rPr lang="ru-RU" sz="1400" dirty="0">
                <a:latin typeface="Arial" charset="0"/>
              </a:rPr>
            </a:br>
            <a:endParaRPr lang="ru-RU" sz="1400" dirty="0">
              <a:latin typeface="Arial" charset="0"/>
            </a:endParaRPr>
          </a:p>
          <a:p>
            <a:endParaRPr lang="ru-RU" sz="1200" b="1" dirty="0">
              <a:latin typeface="Arial" charset="0"/>
            </a:endParaRPr>
          </a:p>
        </p:txBody>
      </p:sp>
      <p:sp>
        <p:nvSpPr>
          <p:cNvPr id="33801" name="Rectangle 17"/>
          <p:cNvSpPr>
            <a:spLocks noChangeArrowheads="1"/>
          </p:cNvSpPr>
          <p:nvPr/>
        </p:nvSpPr>
        <p:spPr bwMode="auto">
          <a:xfrm>
            <a:off x="900113" y="404813"/>
            <a:ext cx="19288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latin typeface="Arial" charset="0"/>
              </a:rPr>
              <a:t>Kool Herc</a:t>
            </a:r>
            <a:r>
              <a:rPr lang="ru-RU">
                <a:latin typeface="Arial" charset="0"/>
              </a:rPr>
              <a:t> 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0" y="0"/>
            <a:ext cx="9175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857356" y="1500174"/>
            <a:ext cx="50006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714480" y="571480"/>
            <a:ext cx="60722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Which emotions do you feel ?</a:t>
            </a:r>
          </a:p>
          <a:p>
            <a:r>
              <a:rPr lang="en-US" sz="2800" dirty="0" smtClean="0">
                <a:solidFill>
                  <a:srgbClr val="00B0F0"/>
                </a:solidFill>
                <a:latin typeface="Comic Sans MS" pitchFamily="66" charset="0"/>
              </a:rPr>
              <a:t>I feel…..</a:t>
            </a:r>
            <a:endParaRPr lang="ru-RU" sz="2800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14744" y="3500438"/>
            <a:ext cx="10001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solidFill>
                <a:srgbClr val="0070C0"/>
              </a:solidFill>
            </a:endParaRPr>
          </a:p>
          <a:p>
            <a:endParaRPr lang="en-US" b="1" dirty="0" smtClean="0">
              <a:solidFill>
                <a:srgbClr val="0070C0"/>
              </a:solidFill>
            </a:endParaRPr>
          </a:p>
          <a:p>
            <a:endParaRPr lang="en-US" b="1" dirty="0">
              <a:solidFill>
                <a:srgbClr val="0070C0"/>
              </a:solidFill>
            </a:endParaRPr>
          </a:p>
          <a:p>
            <a:endParaRPr lang="en-US" b="1" dirty="0" smtClean="0">
              <a:solidFill>
                <a:srgbClr val="0070C0"/>
              </a:solidFill>
            </a:endParaRPr>
          </a:p>
          <a:p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0100" y="1714488"/>
            <a:ext cx="350046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>Positive emotions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Satisfaction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Happiness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Joy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Success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Proud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Surprise</a:t>
            </a:r>
          </a:p>
          <a:p>
            <a:endParaRPr lang="en-US" b="1" dirty="0" smtClean="0">
              <a:solidFill>
                <a:srgbClr val="000000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4" y="1857364"/>
            <a:ext cx="342902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00"/>
                </a:solidFill>
                <a:latin typeface="Comic Sans MS" pitchFamily="66" charset="0"/>
              </a:rPr>
              <a:t>Negative emotions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Sad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Boredom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Irritation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Sadness</a:t>
            </a:r>
          </a:p>
          <a:p>
            <a:r>
              <a:rPr lang="en-US" b="1" dirty="0" smtClean="0">
                <a:solidFill>
                  <a:srgbClr val="000000"/>
                </a:solidFill>
              </a:rPr>
              <a:t>Fear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071802" y="3643314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0070C0"/>
                </a:solidFill>
                <a:latin typeface="Comic Sans MS" pitchFamily="66" charset="0"/>
              </a:rPr>
              <a:t>Why ?</a:t>
            </a:r>
            <a:endParaRPr lang="ru-RU" sz="24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3108" y="4143380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70C0"/>
                </a:solidFill>
              </a:rPr>
              <a:t>Because I :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214546" y="4572008"/>
            <a:ext cx="3857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I was bored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</a:rPr>
              <a:t>I was active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</a:rPr>
              <a:t>Worked hard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</a:rPr>
              <a:t>Receive good mark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074" name="AutoShape 2" descr="https://www.nuvonium.com/images/uploads/blog/emoticon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www.nuvonium.com/images/uploads/blog/emoticon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https://t4.ftcdn.net/jpg/00/71/90/91/500_F_71909147_wBKPw6QsqS2ViyKAnzbCtbjAoZlyyxV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929066"/>
            <a:ext cx="2027536" cy="15490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s://i-a.d-cd.net/15bb03es-9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386" y="3929066"/>
            <a:ext cx="2284900" cy="1643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0" grpId="0"/>
      <p:bldP spid="11" grpId="0"/>
      <p:bldP spid="13" grpId="0"/>
      <p:bldP spid="14" grpId="0"/>
      <p:bldP spid="16" grpId="0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D9D01AC2-EE7D-4E49-99EE-8E62E4E7E8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1948</TotalTime>
  <Words>386</Words>
  <Application>Microsoft Office PowerPoint</Application>
  <PresentationFormat>Экран 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Arial Black</vt:lpstr>
      <vt:lpstr>Arial Rounded MT Bold</vt:lpstr>
      <vt:lpstr>Comic Sans MS</vt:lpstr>
      <vt:lpstr>Corbel</vt:lpstr>
      <vt:lpstr>Times New Roman</vt:lpstr>
      <vt:lpstr>Базис</vt:lpstr>
      <vt:lpstr>Презентация PowerPoint</vt:lpstr>
      <vt:lpstr>             Musical Preferences</vt:lpstr>
      <vt:lpstr>Презентация PowerPoint</vt:lpstr>
      <vt:lpstr>Презентация PowerPoint</vt:lpstr>
      <vt:lpstr>Music Quiz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Toshiba</dc:creator>
  <cp:lastModifiedBy>Пользователь Windows</cp:lastModifiedBy>
  <cp:revision>131</cp:revision>
  <dcterms:created xsi:type="dcterms:W3CDTF">2019-11-14T18:07:06Z</dcterms:created>
  <dcterms:modified xsi:type="dcterms:W3CDTF">2019-11-21T06:09:56Z</dcterms:modified>
</cp:coreProperties>
</file>