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75" r:id="rId2"/>
    <p:sldId id="266" r:id="rId3"/>
    <p:sldId id="261" r:id="rId4"/>
    <p:sldId id="256" r:id="rId5"/>
    <p:sldId id="264" r:id="rId6"/>
    <p:sldId id="272" r:id="rId7"/>
    <p:sldId id="267" r:id="rId8"/>
    <p:sldId id="274" r:id="rId9"/>
    <p:sldId id="268" r:id="rId10"/>
    <p:sldId id="263" r:id="rId11"/>
    <p:sldId id="262" r:id="rId12"/>
    <p:sldId id="258" r:id="rId13"/>
    <p:sldId id="271" r:id="rId14"/>
    <p:sldId id="273" r:id="rId15"/>
    <p:sldId id="257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F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2" autoAdjust="0"/>
    <p:restoredTop sz="94660"/>
  </p:normalViewPr>
  <p:slideViewPr>
    <p:cSldViewPr>
      <p:cViewPr varScale="1">
        <p:scale>
          <a:sx n="75" d="100"/>
          <a:sy n="75" d="100"/>
        </p:scale>
        <p:origin x="-10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61AA1-0184-4AE4-8F08-D97DA6CA096F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D3C-1F6B-4AFE-8C6F-05E25E618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61AA1-0184-4AE4-8F08-D97DA6CA096F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D3C-1F6B-4AFE-8C6F-05E25E618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61AA1-0184-4AE4-8F08-D97DA6CA096F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D3C-1F6B-4AFE-8C6F-05E25E618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61AA1-0184-4AE4-8F08-D97DA6CA096F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D3C-1F6B-4AFE-8C6F-05E25E618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61AA1-0184-4AE4-8F08-D97DA6CA096F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D3C-1F6B-4AFE-8C6F-05E25E618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61AA1-0184-4AE4-8F08-D97DA6CA096F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D3C-1F6B-4AFE-8C6F-05E25E618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61AA1-0184-4AE4-8F08-D97DA6CA096F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D3C-1F6B-4AFE-8C6F-05E25E618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61AA1-0184-4AE4-8F08-D97DA6CA096F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D3C-1F6B-4AFE-8C6F-05E25E618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61AA1-0184-4AE4-8F08-D97DA6CA096F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D3C-1F6B-4AFE-8C6F-05E25E618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61AA1-0184-4AE4-8F08-D97DA6CA096F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D3C-1F6B-4AFE-8C6F-05E25E618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61AA1-0184-4AE4-8F08-D97DA6CA096F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AED3C-1F6B-4AFE-8C6F-05E25E618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3F3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61AA1-0184-4AE4-8F08-D97DA6CA096F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AED3C-1F6B-4AFE-8C6F-05E25E618E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www.bigcountry.ru/gallery/61-116b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yamal.rgo.ru/files/2010/09/31.jpg" TargetMode="External"/><Relationship Id="rId3" Type="http://schemas.openxmlformats.org/officeDocument/2006/relationships/image" Target="../media/image37.jpeg"/><Relationship Id="rId7" Type="http://schemas.openxmlformats.org/officeDocument/2006/relationships/image" Target="../media/image39.jpeg"/><Relationship Id="rId2" Type="http://schemas.openxmlformats.org/officeDocument/2006/relationships/hyperlink" Target="http://yamal.rgo.ru/files/2010/09/6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amal.rgo.ru/files/2010/09/111.jpg" TargetMode="External"/><Relationship Id="rId5" Type="http://schemas.openxmlformats.org/officeDocument/2006/relationships/image" Target="../media/image38.jpeg"/><Relationship Id="rId4" Type="http://schemas.openxmlformats.org/officeDocument/2006/relationships/hyperlink" Target="http://yamal.rgo.ru/files/2010/09/9.jpg" TargetMode="External"/><Relationship Id="rId9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2.jpeg"/><Relationship Id="rId7" Type="http://schemas.openxmlformats.org/officeDocument/2006/relationships/hyperlink" Target="http://ru.wikipedia.org/wiki/%D0%A4%D0%B0%D0%B9%D0%BB:Moose_superior.jpg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0.jpeg"/><Relationship Id="rId2" Type="http://schemas.openxmlformats.org/officeDocument/2006/relationships/hyperlink" Target="http://yamal-2008.narod.ru/p920047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hyperlink" Target="http://yamal.rgo.ru/files/2010/09/5.jpg" TargetMode="External"/><Relationship Id="rId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89.ru/foto/" TargetMode="External"/><Relationship Id="rId7" Type="http://schemas.openxmlformats.org/officeDocument/2006/relationships/hyperlink" Target="http://foto.mail.ru./infox/opb/1/" TargetMode="External"/><Relationship Id="rId2" Type="http://schemas.openxmlformats.org/officeDocument/2006/relationships/hyperlink" Target="http://www.pashuk.ru/?cat=158page=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amal.org/all-news" TargetMode="External"/><Relationship Id="rId5" Type="http://schemas.openxmlformats.org/officeDocument/2006/relationships/hyperlink" Target="http://yamal-2008.narod.ru/photoalbum.bovanenkovo" TargetMode="External"/><Relationship Id="rId4" Type="http://schemas.openxmlformats.org/officeDocument/2006/relationships/hyperlink" Target="http://anisimov-photo.com/photo.php?gr=17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alend.ru/img/content_images/i0/837_or.jpg" TargetMode="External"/><Relationship Id="rId3" Type="http://schemas.openxmlformats.org/officeDocument/2006/relationships/image" Target="../media/image11.jpeg"/><Relationship Id="rId7" Type="http://schemas.openxmlformats.org/officeDocument/2006/relationships/image" Target="../media/image14.jpeg"/><Relationship Id="rId2" Type="http://schemas.openxmlformats.org/officeDocument/2006/relationships/hyperlink" Target="http://foto.mail.ru/community/forum.ru/1/15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alend.ru/img/content_images/i0/836_or.jpg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7.jpeg"/><Relationship Id="rId7" Type="http://schemas.openxmlformats.org/officeDocument/2006/relationships/hyperlink" Target="http://yamal-2008.narod.ru/photo01.jpg" TargetMode="External"/><Relationship Id="rId2" Type="http://schemas.openxmlformats.org/officeDocument/2006/relationships/hyperlink" Target="http://www.gazprom.ru/f/posts/37/120622/mur_8937_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hyperlink" Target="http://na-yamale.net/uploads/posts/2010-03/1269414438_1medved(2).jpe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gif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</a:rPr>
              <a:t>Municipal comprehensive boarding – school </a:t>
            </a:r>
            <a:br>
              <a:rPr lang="en-US" sz="2800" b="1" dirty="0" smtClean="0">
                <a:solidFill>
                  <a:srgbClr val="0070C0"/>
                </a:solidFill>
              </a:rPr>
            </a:br>
            <a:r>
              <a:rPr lang="en-US" sz="2800" b="1" dirty="0" smtClean="0">
                <a:solidFill>
                  <a:srgbClr val="0070C0"/>
                </a:solidFill>
              </a:rPr>
              <a:t>of village </a:t>
            </a:r>
            <a:r>
              <a:rPr lang="en-US" sz="2800" b="1" dirty="0" err="1" smtClean="0">
                <a:solidFill>
                  <a:srgbClr val="0070C0"/>
                </a:solidFill>
              </a:rPr>
              <a:t>Samburg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</a:rPr>
              <a:t>Purovsky</a:t>
            </a:r>
            <a:r>
              <a:rPr lang="en-US" sz="2800" b="1" dirty="0" smtClean="0">
                <a:solidFill>
                  <a:srgbClr val="0070C0"/>
                </a:solidFill>
              </a:rPr>
              <a:t> district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8794" y="2143117"/>
            <a:ext cx="52864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chemeClr val="accent3">
                    <a:lumMod val="75000"/>
                  </a:schemeClr>
                </a:solidFill>
              </a:rPr>
              <a:t>Yamal</a:t>
            </a:r>
            <a:r>
              <a:rPr lang="en-US" sz="60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ru-RU" sz="6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71736" y="3643314"/>
            <a:ext cx="62865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err="1" smtClean="0">
                <a:solidFill>
                  <a:srgbClr val="0070C0"/>
                </a:solidFill>
              </a:rPr>
              <a:t>Vokueva</a:t>
            </a:r>
            <a:r>
              <a:rPr lang="en-US" sz="2800" b="1" dirty="0" smtClean="0">
                <a:solidFill>
                  <a:srgbClr val="0070C0"/>
                </a:solidFill>
              </a:rPr>
              <a:t> Anna, </a:t>
            </a:r>
          </a:p>
          <a:p>
            <a:pPr algn="r"/>
            <a:r>
              <a:rPr lang="en-US" sz="2800" b="1" dirty="0" smtClean="0">
                <a:solidFill>
                  <a:srgbClr val="0070C0"/>
                </a:solidFill>
              </a:rPr>
              <a:t>pupil of the 10</a:t>
            </a:r>
            <a:r>
              <a:rPr lang="en-US" sz="2800" b="1" baseline="30000" dirty="0" smtClean="0">
                <a:solidFill>
                  <a:srgbClr val="0070C0"/>
                </a:solidFill>
              </a:rPr>
              <a:t>th</a:t>
            </a:r>
            <a:r>
              <a:rPr lang="en-US" sz="2800" b="1" dirty="0" smtClean="0">
                <a:solidFill>
                  <a:srgbClr val="0070C0"/>
                </a:solidFill>
              </a:rPr>
              <a:t> form,</a:t>
            </a:r>
          </a:p>
          <a:p>
            <a:pPr algn="r"/>
            <a:r>
              <a:rPr lang="en-US" sz="2800" b="1" dirty="0" err="1" smtClean="0">
                <a:solidFill>
                  <a:srgbClr val="0070C0"/>
                </a:solidFill>
              </a:rPr>
              <a:t>Osipova</a:t>
            </a:r>
            <a:r>
              <a:rPr lang="en-US" sz="2800" b="1" dirty="0" smtClean="0">
                <a:solidFill>
                  <a:srgbClr val="0070C0"/>
                </a:solidFill>
              </a:rPr>
              <a:t> Galina </a:t>
            </a:r>
            <a:r>
              <a:rPr lang="en-US" sz="2800" b="1" dirty="0" err="1" smtClean="0">
                <a:solidFill>
                  <a:srgbClr val="0070C0"/>
                </a:solidFill>
              </a:rPr>
              <a:t>Gennadyevna</a:t>
            </a:r>
            <a:r>
              <a:rPr lang="en-US" sz="2800" b="1" dirty="0" smtClean="0">
                <a:solidFill>
                  <a:srgbClr val="0070C0"/>
                </a:solidFill>
              </a:rPr>
              <a:t>,</a:t>
            </a:r>
          </a:p>
          <a:p>
            <a:pPr algn="r"/>
            <a:r>
              <a:rPr lang="en-US" sz="2800" b="1" dirty="0">
                <a:solidFill>
                  <a:srgbClr val="0070C0"/>
                </a:solidFill>
              </a:rPr>
              <a:t>t</a:t>
            </a:r>
            <a:r>
              <a:rPr lang="en-US" sz="2800" b="1" dirty="0" smtClean="0">
                <a:solidFill>
                  <a:srgbClr val="0070C0"/>
                </a:solidFill>
              </a:rPr>
              <a:t>eacher of the English language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0430" y="5715016"/>
            <a:ext cx="24138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70C0"/>
                </a:solidFill>
              </a:rPr>
              <a:t>Samburg</a:t>
            </a:r>
            <a:r>
              <a:rPr lang="en-US" sz="2800" b="1" dirty="0" smtClean="0">
                <a:solidFill>
                  <a:srgbClr val="0070C0"/>
                </a:solidFill>
              </a:rPr>
              <a:t>, 2012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Семья оленеводов">
            <a:hlinkClick r:id="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714356"/>
            <a:ext cx="3357586" cy="22057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486" name="Picture 6" descr="Кочевание">
            <a:hlinkClick r:id="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143248"/>
            <a:ext cx="3357586" cy="21336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490" name="Picture 10" descr="http://bely.tomsk.ru/expeditions/img/07_yamal/small/42.jpg">
            <a:hlinkClick r:id="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3143248"/>
            <a:ext cx="3357586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714348" y="5357826"/>
            <a:ext cx="78581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The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Yamalo-Nenets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 autonomous region is a native land of the indigenous ethnic groups: the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Nenets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Khanty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 and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Selkup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. The number of native population is over thirty-three thousand. Fourteen thousand of them are  still nomads.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0232" y="142852"/>
            <a:ext cx="5429288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B0F0"/>
                </a:solidFill>
              </a:rPr>
              <a:t>Life of nomadic people</a:t>
            </a:r>
            <a:endParaRPr lang="ru-RU" sz="3200" b="1" dirty="0">
              <a:solidFill>
                <a:srgbClr val="00B0F0"/>
              </a:solidFill>
            </a:endParaRPr>
          </a:p>
        </p:txBody>
      </p:sp>
      <p:pic>
        <p:nvPicPr>
          <p:cNvPr id="10" name="Picture 12" descr="Разработка местораждений все быстрее проникает в уникальныые земли Ямала. Фото: TATYANA MAKEYEVA/AFP/Getty Images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1538" y="785794"/>
            <a:ext cx="3333750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bely.tomsk.ru/expeditions/img/07_yamal/small/25.jpg">
            <a:hlinkClick r:id="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786190"/>
            <a:ext cx="3929090" cy="26078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60" name="Picture 4" descr="http://bely.tomsk.ru/expeditions/img/07_yamal/small/33.jpg">
            <a:hlinkClick r:id="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786190"/>
            <a:ext cx="3429024" cy="2571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66" name="Picture 10" descr="http://bely.tomsk.ru/expeditions/img/07_yamal/small/29.jpg">
            <a:hlinkClick r:id="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0" y="142852"/>
            <a:ext cx="3037559" cy="20160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 descr="http://bely.tomsk.ru/expeditions/img/07_yamal/small/32.jpg">
            <a:hlinkClick r:id="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1357298"/>
            <a:ext cx="4000528" cy="21499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1214414" y="357166"/>
            <a:ext cx="678661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 Day of Reindeer breeders  </a:t>
            </a:r>
            <a:endParaRPr lang="ru-RU" sz="3600" b="1" dirty="0">
              <a:solidFill>
                <a:srgbClr val="00B0F0"/>
              </a:solidFill>
            </a:endParaRPr>
          </a:p>
        </p:txBody>
      </p:sp>
      <p:pic>
        <p:nvPicPr>
          <p:cNvPr id="9" name="Picture 12" descr="http://bely.tomsk.ru/expeditions/img/07_yamal/small/30.jpg">
            <a:hlinkClick r:id="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1428736"/>
            <a:ext cx="3299468" cy="2071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bigcountry.ru/gallery/61-116b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0166" y="1000108"/>
            <a:ext cx="6143668" cy="41255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500166" y="214290"/>
            <a:ext cx="6286544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B0F0"/>
                </a:solidFill>
              </a:rPr>
              <a:t>Reindeer  herds in the </a:t>
            </a:r>
            <a:r>
              <a:rPr lang="en-US" sz="3200" b="1" dirty="0" err="1" smtClean="0">
                <a:solidFill>
                  <a:srgbClr val="00B0F0"/>
                </a:solidFill>
              </a:rPr>
              <a:t>Yamal</a:t>
            </a:r>
            <a:r>
              <a:rPr lang="en-US" sz="3200" b="1" dirty="0" smtClean="0">
                <a:solidFill>
                  <a:srgbClr val="00B0F0"/>
                </a:solidFill>
              </a:rPr>
              <a:t> tundra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5072074"/>
            <a:ext cx="66437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</a:rPr>
              <a:t>For centuries, the mainstay of the traditional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</a:rPr>
              <a:t>nenets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</a:rPr>
              <a:t> economy has been large-herd reindeer farming. Reindeer live off pasture all year long. In winter they eat reindeer moss; in summer- green grass and scrub sprouts. For large reindeer herds seasonal travel is essential.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Из 70 млн гектаров территории округа, пастбища занимают примерно три четверти. При этом около половины территории округа - зона арктических пустынь">
            <a:hlinkClick r:id="rId2" tooltip="Из 70 млн гектаров территории округа, пастбища занимают примерно три четверти. При этом около половины территории округа - зона арктических пустынь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929066"/>
            <a:ext cx="3357586" cy="2428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В трудные для российского Севера девяностые годы во многих регионах олени таяли на глазах. Отрасль сохранили только этнические оленеводы, в том числе ямальские ненцы">
            <a:hlinkClick r:id="rId4" tooltip="В трудные для российского Севера девяностые годы во многих регионах олени таяли на глазах. Отрасль сохранили только этнические оленеводы, в том числе ямальские ненцы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3929066"/>
            <a:ext cx="3429024" cy="25181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2" name="Picture 8" descr="На Ямале традиции оленеводства передаются от отца к сыну. Это духовный ресурс, и он - самый важный">
            <a:hlinkClick r:id="rId6" tooltip="На Ямале традиции оленеводства передаются от отца к сыну. Это духовный ресурс, и он - самый важный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314" y="1071546"/>
            <a:ext cx="3357586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4" name="Picture 10" descr="Различают оленей и по возрасту: нгарка-ты – взрослый олень; няхара, хора – бычок, три раза давший потомство">
            <a:hlinkClick r:id="rId8" tooltip="Различают оленей и по возрасту: нгарка-ты – взрослый олень; няхара, хора – бычок, три раза давший потомство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00100" y="1071546"/>
            <a:ext cx="3429024" cy="2571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857224" y="285728"/>
            <a:ext cx="7286676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Reindeer –the main animal of </a:t>
            </a:r>
            <a:r>
              <a:rPr lang="en-US" sz="3200" b="1" dirty="0" err="1" smtClean="0">
                <a:solidFill>
                  <a:srgbClr val="0070C0"/>
                </a:solidFill>
              </a:rPr>
              <a:t>Yamal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4" name="Picture 8" descr="images/thumb_ptici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143380"/>
            <a:ext cx="2312887" cy="1680699"/>
          </a:xfrm>
          <a:prstGeom prst="rect">
            <a:avLst/>
          </a:prstGeom>
          <a:noFill/>
        </p:spPr>
      </p:pic>
      <p:pic>
        <p:nvPicPr>
          <p:cNvPr id="29706" name="Picture 10" descr="images/thumb_riba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4143380"/>
            <a:ext cx="2286016" cy="171355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857356" y="285728"/>
            <a:ext cx="5286412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Fauna of </a:t>
            </a:r>
            <a:r>
              <a:rPr lang="en-US" sz="3200" b="1" dirty="0" err="1" smtClean="0">
                <a:solidFill>
                  <a:srgbClr val="0070C0"/>
                </a:solidFill>
              </a:rPr>
              <a:t>Yamal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11" name="Рисунок 1" descr="500749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8" y="1357298"/>
            <a:ext cx="2071702" cy="25773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3" descr="index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0826" y="1214422"/>
            <a:ext cx="2071702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4" descr="1180189134_bezimeni56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4143380"/>
            <a:ext cx="221457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Лось (самец)">
            <a:hlinkClick r:id="rId7" tooltip="Лось (самец)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16916" y="1714488"/>
            <a:ext cx="2731451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285728"/>
            <a:ext cx="7572428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B0F0"/>
                </a:solidFill>
              </a:rPr>
              <a:t>Wonderful nature of </a:t>
            </a:r>
            <a:r>
              <a:rPr lang="en-US" sz="2800" b="1" dirty="0" err="1" smtClean="0">
                <a:solidFill>
                  <a:srgbClr val="00B0F0"/>
                </a:solidFill>
              </a:rPr>
              <a:t>Yamal</a:t>
            </a:r>
            <a:r>
              <a:rPr lang="en-US" sz="2800" b="1" dirty="0" smtClean="0">
                <a:solidFill>
                  <a:srgbClr val="00B0F0"/>
                </a:solidFill>
              </a:rPr>
              <a:t> in different  seasons</a:t>
            </a:r>
            <a:endParaRPr lang="ru-RU" sz="2800" dirty="0">
              <a:solidFill>
                <a:srgbClr val="00B0F0"/>
              </a:solidFill>
            </a:endParaRPr>
          </a:p>
        </p:txBody>
      </p:sp>
      <p:pic>
        <p:nvPicPr>
          <p:cNvPr id="5" name="Picture 12" descr="http://yamal-2008.narod.ru/p9200473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786190"/>
            <a:ext cx="3429024" cy="25767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images/thumb_cvet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000108"/>
            <a:ext cx="3473591" cy="25241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 descr="Северное сияние и солнечное затмение, гора Чёрная в белых снегах  - такие чудеса можно видеть здесь, на «краю земли»">
            <a:hlinkClick r:id="rId5" tooltip="Северное сияние и солнечное затмение, гора Чёрная в белых снегах  - такие чудеса можно видеть здесь, на «краю земли»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1000108"/>
            <a:ext cx="3500462" cy="2571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4" descr="images/thumb_flowers_00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7752" y="3714752"/>
            <a:ext cx="3500462" cy="25436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857232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Интернет- ресурсы</a:t>
            </a:r>
            <a:r>
              <a:rPr lang="en-US" sz="3200" b="1" dirty="0" smtClean="0">
                <a:solidFill>
                  <a:srgbClr val="002060"/>
                </a:solidFill>
              </a:rPr>
              <a:t>: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1928802"/>
            <a:ext cx="75724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r>
              <a:rPr lang="ru-RU" sz="2400" dirty="0" smtClean="0">
                <a:solidFill>
                  <a:srgbClr val="002060"/>
                </a:solidFill>
              </a:rPr>
              <a:t>. </a:t>
            </a:r>
            <a:r>
              <a:rPr lang="en-US" sz="2400" dirty="0" smtClean="0">
                <a:solidFill>
                  <a:srgbClr val="002060"/>
                </a:solidFill>
                <a:hlinkClick r:id="rId2"/>
              </a:rPr>
              <a:t>http://www.pashuk.ru/?cat=158page=3</a:t>
            </a:r>
            <a:endParaRPr lang="en-US" sz="2400" dirty="0" smtClean="0">
              <a:solidFill>
                <a:srgbClr val="002060"/>
              </a:solidFill>
            </a:endParaRPr>
          </a:p>
          <a:p>
            <a:r>
              <a:rPr lang="en-US" sz="2400" dirty="0" smtClean="0">
                <a:solidFill>
                  <a:srgbClr val="002060"/>
                </a:solidFill>
              </a:rPr>
              <a:t>2. </a:t>
            </a:r>
            <a:r>
              <a:rPr lang="en-US" sz="2400" dirty="0" smtClean="0">
                <a:solidFill>
                  <a:srgbClr val="002060"/>
                </a:solidFill>
                <a:hlinkClick r:id="rId3"/>
              </a:rPr>
              <a:t>http://www.r89.ru/foto/</a:t>
            </a:r>
            <a:endParaRPr lang="en-US" sz="2400" dirty="0" smtClean="0">
              <a:solidFill>
                <a:srgbClr val="002060"/>
              </a:solidFill>
            </a:endParaRPr>
          </a:p>
          <a:p>
            <a:r>
              <a:rPr lang="en-US" sz="2400" dirty="0" smtClean="0">
                <a:solidFill>
                  <a:srgbClr val="002060"/>
                </a:solidFill>
              </a:rPr>
              <a:t>3. </a:t>
            </a:r>
            <a:r>
              <a:rPr lang="en-US" sz="2400" dirty="0" smtClean="0">
                <a:solidFill>
                  <a:srgbClr val="002060"/>
                </a:solidFill>
                <a:hlinkClick r:id="rId4"/>
              </a:rPr>
              <a:t>http://anisimov-photo.com/photo.php?gr=17</a:t>
            </a:r>
            <a:endParaRPr lang="en-US" sz="2400" dirty="0" smtClean="0">
              <a:solidFill>
                <a:srgbClr val="002060"/>
              </a:solidFill>
            </a:endParaRPr>
          </a:p>
          <a:p>
            <a:r>
              <a:rPr lang="en-US" sz="2400" dirty="0" smtClean="0">
                <a:solidFill>
                  <a:srgbClr val="002060"/>
                </a:solidFill>
              </a:rPr>
              <a:t>4. </a:t>
            </a:r>
            <a:r>
              <a:rPr lang="en-US" sz="2400" dirty="0" smtClean="0">
                <a:solidFill>
                  <a:srgbClr val="002060"/>
                </a:solidFill>
                <a:hlinkClick r:id="rId5"/>
              </a:rPr>
              <a:t>http://yamal -2008.narod.ru/</a:t>
            </a:r>
            <a:r>
              <a:rPr lang="en-US" sz="2400" dirty="0" err="1" smtClean="0">
                <a:solidFill>
                  <a:srgbClr val="002060"/>
                </a:solidFill>
                <a:hlinkClick r:id="rId5"/>
              </a:rPr>
              <a:t>photoalbum.bovanenkovo</a:t>
            </a:r>
            <a:endParaRPr lang="en-US" sz="2400" dirty="0" smtClean="0">
              <a:solidFill>
                <a:srgbClr val="002060"/>
              </a:solidFill>
            </a:endParaRPr>
          </a:p>
          <a:p>
            <a:r>
              <a:rPr lang="en-US" sz="2400" dirty="0" smtClean="0">
                <a:solidFill>
                  <a:srgbClr val="002060"/>
                </a:solidFill>
              </a:rPr>
              <a:t>5. </a:t>
            </a:r>
            <a:r>
              <a:rPr lang="en-US" sz="2400" dirty="0" smtClean="0">
                <a:solidFill>
                  <a:srgbClr val="002060"/>
                </a:solidFill>
                <a:hlinkClick r:id="rId6"/>
              </a:rPr>
              <a:t>http://www.yamal.org/all-news</a:t>
            </a:r>
            <a:endParaRPr lang="en-US" sz="2400" dirty="0" smtClean="0">
              <a:solidFill>
                <a:srgbClr val="002060"/>
              </a:solidFill>
            </a:endParaRPr>
          </a:p>
          <a:p>
            <a:r>
              <a:rPr lang="en-US" sz="2400" dirty="0" smtClean="0">
                <a:solidFill>
                  <a:srgbClr val="002060"/>
                </a:solidFill>
              </a:rPr>
              <a:t>6. </a:t>
            </a:r>
            <a:r>
              <a:rPr lang="en-US" sz="2400" dirty="0" smtClean="0">
                <a:solidFill>
                  <a:srgbClr val="002060"/>
                </a:solidFill>
                <a:hlinkClick r:id="rId7"/>
              </a:rPr>
              <a:t>http://foto.mail.ru./infox/opb/1/</a:t>
            </a:r>
            <a:endParaRPr lang="en-US" sz="2400" dirty="0" smtClean="0">
              <a:solidFill>
                <a:srgbClr val="002060"/>
              </a:solidFill>
            </a:endParaRPr>
          </a:p>
          <a:p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286512" y="1500174"/>
            <a:ext cx="221457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</a:rPr>
              <a:t>Yamal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 occupies a great territory in the North of Western Siberia.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Yamalo-Nenets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utonomous region 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covers the area of 750 000 sq.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km. 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About 50 per cent of the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area 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territory is located beyond the Polar Circle.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3" y="357166"/>
            <a:ext cx="7286676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en-US" sz="3600" b="1" dirty="0" err="1" smtClean="0">
                <a:solidFill>
                  <a:srgbClr val="00B0F0"/>
                </a:solidFill>
              </a:rPr>
              <a:t>Yamalo-Nenets</a:t>
            </a:r>
            <a:r>
              <a:rPr lang="en-US" sz="3600" b="1" dirty="0" smtClean="0">
                <a:solidFill>
                  <a:srgbClr val="00B0F0"/>
                </a:solidFill>
              </a:rPr>
              <a:t> autonomous region </a:t>
            </a:r>
            <a:endParaRPr lang="ru-RU" sz="3600" dirty="0">
              <a:solidFill>
                <a:srgbClr val="00B0F0"/>
              </a:solidFill>
            </a:endParaRPr>
          </a:p>
        </p:txBody>
      </p:sp>
      <p:pic>
        <p:nvPicPr>
          <p:cNvPr id="12290" name="Picture 2" descr="http://mapru.com/forum/index.php?act=attach&amp;type=post&amp;id=25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62" y="1500174"/>
            <a:ext cx="4429156" cy="4595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герб Ямало-Ненецкого автономного округ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71546"/>
            <a:ext cx="3216027" cy="42148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38" name="Picture 6" descr="Флаг Ямало-Ненецкого автономного округ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500174"/>
            <a:ext cx="3974743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4643438" y="4429132"/>
            <a:ext cx="3857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The Flag of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</a:rPr>
              <a:t>Yamalo-Nenets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 autonomous region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5500702"/>
            <a:ext cx="407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The Coat of Arms of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</a:rPr>
              <a:t>Yamalo-Nenets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 autonomous region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4414" y="214290"/>
            <a:ext cx="6786610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B0F0"/>
                </a:solidFill>
              </a:rPr>
              <a:t>            </a:t>
            </a:r>
            <a:r>
              <a:rPr lang="en-US" sz="3600" b="1" dirty="0" smtClean="0">
                <a:solidFill>
                  <a:srgbClr val="00B0F0"/>
                </a:solidFill>
              </a:rPr>
              <a:t>Symbols of the Region</a:t>
            </a:r>
            <a:endParaRPr lang="ru-RU" sz="36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052 990x660 Красоты Ямала: Вид сверх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857628"/>
            <a:ext cx="3571900" cy="23812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786190"/>
            <a:ext cx="3249604" cy="2440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071546"/>
            <a:ext cx="3429024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http://go.imgsmail.ru/imgpreview?u=http%3A//www.gazprom.ru/f/posts/73/068813/img28075.jpg&amp;mb=127">
            <a:hlinkClick r:id="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1071546"/>
            <a:ext cx="3000396" cy="25724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6" cstate="print"/>
          <a:srcRect l="7892" t="3183" r="10808" b="8240"/>
          <a:stretch>
            <a:fillRect/>
          </a:stretch>
        </p:blipFill>
        <p:spPr bwMode="auto">
          <a:xfrm>
            <a:off x="4143372" y="2000240"/>
            <a:ext cx="1214446" cy="1722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00034" y="357166"/>
            <a:ext cx="8286808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B0F0"/>
                </a:solidFill>
              </a:rPr>
              <a:t>  </a:t>
            </a:r>
            <a:r>
              <a:rPr lang="en-US" sz="2800" b="1" dirty="0" err="1" smtClean="0">
                <a:solidFill>
                  <a:srgbClr val="00B0F0"/>
                </a:solidFill>
              </a:rPr>
              <a:t>Yamal</a:t>
            </a:r>
            <a:r>
              <a:rPr lang="en-US" sz="2800" b="1" dirty="0" smtClean="0">
                <a:solidFill>
                  <a:srgbClr val="00B0F0"/>
                </a:solidFill>
              </a:rPr>
              <a:t> is the heart of gas and oil extraction in Russia</a:t>
            </a:r>
            <a:endParaRPr lang="ru-RU" sz="28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ototerra.ru/image.html?id=194244&amp;size=medium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214422"/>
            <a:ext cx="3833786" cy="28039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928662" y="4786322"/>
            <a:ext cx="75724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Salekhard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is an administrative centre of the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Yamalo-Nenets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autonomous region. It is the only city in Russia across the Polar Circle and lies on the bank of the Ob River.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Salekhard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has a long and rich history. In 1995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Salekhard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celebrated its 400th anniversary . The population of the town is more than 35 thousand people.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7356" y="285728"/>
            <a:ext cx="6000792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B0F0"/>
                </a:solidFill>
              </a:rPr>
              <a:t>Salekhard</a:t>
            </a:r>
            <a:r>
              <a:rPr lang="en-US" sz="3600" b="1" dirty="0" smtClean="0">
                <a:solidFill>
                  <a:srgbClr val="00B0F0"/>
                </a:solidFill>
              </a:rPr>
              <a:t>-the capital of </a:t>
            </a:r>
            <a:r>
              <a:rPr lang="en-US" sz="3600" b="1" dirty="0" err="1" smtClean="0">
                <a:solidFill>
                  <a:srgbClr val="00B0F0"/>
                </a:solidFill>
              </a:rPr>
              <a:t>Yamal</a:t>
            </a:r>
            <a:endParaRPr lang="ru-RU" sz="3600" b="1" dirty="0">
              <a:solidFill>
                <a:srgbClr val="00B0F0"/>
              </a:solidFill>
            </a:endParaRPr>
          </a:p>
        </p:txBody>
      </p:sp>
      <p:pic>
        <p:nvPicPr>
          <p:cNvPr id="7" name="Picture 2" descr="http://www.fototerra.ru/image.html?id=194267&amp;size=mediu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1214422"/>
            <a:ext cx="3786214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929322" y="3143248"/>
            <a:ext cx="3000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  Monument to mammoth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5" name="Picture 10" descr="http://img3.content.foto.mail.ru/community/forum.ru/1/p-15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3714752"/>
            <a:ext cx="2413855" cy="19612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571472" y="5857892"/>
            <a:ext cx="3000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Monument  “Polar Circle”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5364" name="Picture 4" descr="http://images.izvestia.ru/ruschudo/foto/17028-big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8992" y="1142984"/>
            <a:ext cx="2357454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6" name="Picture 6" descr="Памятник северному оленю в Салехард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1214422"/>
            <a:ext cx="2476517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8" name="Picture 8" descr="На въезде в Салехард установлен памятник мамонту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1214422"/>
            <a:ext cx="2428892" cy="17859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2" descr="Монумент «Полярный Круг»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2910" y="3786190"/>
            <a:ext cx="2476504" cy="18573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1142976" y="285728"/>
            <a:ext cx="6929486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B0F0"/>
                </a:solidFill>
              </a:rPr>
              <a:t>Monuments of </a:t>
            </a:r>
            <a:r>
              <a:rPr lang="en-US" sz="3200" b="1" dirty="0" err="1" smtClean="0">
                <a:solidFill>
                  <a:srgbClr val="00B0F0"/>
                </a:solidFill>
              </a:rPr>
              <a:t>Salekhard</a:t>
            </a:r>
            <a:endParaRPr lang="ru-RU" sz="3200" b="1" dirty="0">
              <a:solidFill>
                <a:srgbClr val="00B0F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5074" y="5786454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2060"/>
                </a:solidFill>
              </a:rPr>
              <a:t>Obdorsk</a:t>
            </a:r>
            <a:r>
              <a:rPr lang="en-US" sz="2000" b="1" dirty="0" smtClean="0">
                <a:solidFill>
                  <a:srgbClr val="002060"/>
                </a:solidFill>
              </a:rPr>
              <a:t> stockade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34" y="3214686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Monument to reindeer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71868" y="4714884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     Flare “To the Romantics of 70-s”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fototerra.ru/image.html?id=194268&amp;size=medi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357298"/>
            <a:ext cx="6572296" cy="43746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857224" y="428604"/>
            <a:ext cx="750099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B0F0"/>
                </a:solidFill>
              </a:rPr>
              <a:t>     New bridge across the river </a:t>
            </a:r>
            <a:r>
              <a:rPr lang="en-US" sz="3200" b="1" dirty="0" err="1" smtClean="0">
                <a:solidFill>
                  <a:srgbClr val="00B0F0"/>
                </a:solidFill>
              </a:rPr>
              <a:t>Shaitanka</a:t>
            </a:r>
            <a:endParaRPr lang="ru-RU" sz="32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Рабочая поездка группы специалистов «Газпрома» во главе Александром Ананенковым в Республику Коми и Ямало-Ненецкий автономный округ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324" y="3907349"/>
            <a:ext cx="3572328" cy="23791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24" name="Picture 4" descr="Медведев на месторождениях в Югре: &amp;laquo;Конечно, задача по утилизации попутного газа не решается только с пуском станции, но…&amp;raquo; (ФОТО)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8" y="1142984"/>
            <a:ext cx="3536151" cy="2357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26" name="Picture 6" descr="Ямал в ближайшее время станет новым районом газодобычи. Фото: VIKTOR DRACHEV/AFP/Getty Imag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1142984"/>
            <a:ext cx="3571900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http://yamal-2008.narod.ru/photo01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8" y="3857628"/>
            <a:ext cx="3509964" cy="2476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1428728" y="214290"/>
            <a:ext cx="6357982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Gas and oil extraction companies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5.yanao.ru/ig/2/5_pv_pv_NovYrengoy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14422"/>
            <a:ext cx="2296053" cy="1707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2071670" y="214290"/>
            <a:ext cx="5143536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</a:rPr>
              <a:t>Main towns of </a:t>
            </a:r>
            <a:r>
              <a:rPr lang="en-US" sz="3600" b="1" dirty="0" err="1" smtClean="0">
                <a:solidFill>
                  <a:srgbClr val="00B0F0"/>
                </a:solidFill>
              </a:rPr>
              <a:t>Yamal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3000372"/>
            <a:ext cx="25003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        </a:t>
            </a:r>
            <a:r>
              <a:rPr lang="en-US" b="1" dirty="0" err="1" smtClean="0">
                <a:solidFill>
                  <a:srgbClr val="002060"/>
                </a:solidFill>
              </a:rPr>
              <a:t>Novy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Urengoy</a:t>
            </a:r>
            <a:r>
              <a:rPr lang="en-US" b="1" dirty="0" smtClean="0">
                <a:solidFill>
                  <a:srgbClr val="002060"/>
                </a:solidFill>
              </a:rPr>
              <a:t>-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gas extraction capital of Russia. It was founded      in 1973.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" name="Picture 2" descr="http://75.yanao.ru/ig/2/10_pv_pv_Noyb_adm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1214422"/>
            <a:ext cx="2357454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3500430" y="3000372"/>
            <a:ext cx="2571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         </a:t>
            </a:r>
            <a:r>
              <a:rPr lang="en-US" b="1" dirty="0" err="1" smtClean="0">
                <a:solidFill>
                  <a:srgbClr val="002060"/>
                </a:solidFill>
              </a:rPr>
              <a:t>Noyabrsk</a:t>
            </a:r>
            <a:r>
              <a:rPr lang="en-US" b="1" dirty="0" smtClean="0">
                <a:solidFill>
                  <a:srgbClr val="002060"/>
                </a:solidFill>
              </a:rPr>
              <a:t>-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 oil exploitation centre of the region, its history starts in 1976.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Picture 2" descr="http://75.yanao.ru/ig/2/7_pv_pv_Muravlenko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214422"/>
            <a:ext cx="2286016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6357950" y="3071810"/>
            <a:ext cx="2214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002060"/>
                </a:solidFill>
              </a:rPr>
              <a:t>Gubkinsky</a:t>
            </a:r>
            <a:r>
              <a:rPr lang="en-US" b="1" dirty="0" smtClean="0">
                <a:solidFill>
                  <a:srgbClr val="002060"/>
                </a:solidFill>
              </a:rPr>
              <a:t> is a young town of oil and gas industry workers.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" name="Picture 4" descr="http://75.yanao.ru/ig/2/9_pv_pv_Nad_zima_adm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4143380"/>
            <a:ext cx="2286016" cy="16694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2" descr="http://75.yanao.ru/ig/2/8_pv_pv_Lab_JD_s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4143381"/>
            <a:ext cx="2357454" cy="1643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3" descr="http://75.yanao.ru/ig/2/6_pv_pv_Gubkinskiy_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6512" y="4071942"/>
            <a:ext cx="2336245" cy="16926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extBox 12"/>
          <p:cNvSpPr txBox="1"/>
          <p:nvPr/>
        </p:nvSpPr>
        <p:spPr>
          <a:xfrm>
            <a:off x="3357554" y="5857892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002060"/>
                </a:solidFill>
              </a:rPr>
              <a:t>Labytnangu</a:t>
            </a:r>
            <a:r>
              <a:rPr lang="en-US" b="1" dirty="0" smtClean="0">
                <a:solidFill>
                  <a:srgbClr val="002060"/>
                </a:solidFill>
              </a:rPr>
              <a:t>- “western  </a:t>
            </a:r>
            <a:r>
              <a:rPr lang="en-US" b="1" dirty="0" err="1" smtClean="0">
                <a:solidFill>
                  <a:srgbClr val="002060"/>
                </a:solidFill>
              </a:rPr>
              <a:t>gate”of</a:t>
            </a:r>
            <a:r>
              <a:rPr lang="en-US" b="1" dirty="0" smtClean="0">
                <a:solidFill>
                  <a:srgbClr val="002060"/>
                </a:solidFill>
              </a:rPr>
              <a:t> the region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472" y="5857892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002060"/>
                </a:solidFill>
              </a:rPr>
              <a:t>Nadym</a:t>
            </a:r>
            <a:r>
              <a:rPr lang="en-US" b="1" dirty="0" smtClean="0">
                <a:solidFill>
                  <a:srgbClr val="002060"/>
                </a:solidFill>
              </a:rPr>
              <a:t>-the oldest town of gas and oil extraction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15074" y="5786454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002060"/>
                </a:solidFill>
              </a:rPr>
              <a:t>Muravlenko</a:t>
            </a:r>
            <a:r>
              <a:rPr lang="en-US" b="1" dirty="0" smtClean="0">
                <a:solidFill>
                  <a:srgbClr val="002060"/>
                </a:solidFill>
              </a:rPr>
              <a:t> -the town of hydrocarbon treatment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EFF"/>
      </a:lt1>
      <a:dk2>
        <a:srgbClr val="5A6378"/>
      </a:dk2>
      <a:lt2>
        <a:srgbClr val="D4D4D6"/>
      </a:lt2>
      <a:accent1>
        <a:srgbClr val="F0AD00"/>
      </a:accent1>
      <a:accent2>
        <a:srgbClr val="F0A6B1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581</TotalTime>
  <Words>412</Words>
  <Application>Microsoft Office PowerPoint</Application>
  <PresentationFormat>Экран (4:3)</PresentationFormat>
  <Paragraphs>48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Municipal comprehensive boarding – school  of village Samburg Purovsky district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96</cp:revision>
  <dcterms:created xsi:type="dcterms:W3CDTF">2011-12-06T15:05:39Z</dcterms:created>
  <dcterms:modified xsi:type="dcterms:W3CDTF">2012-10-28T16:32:43Z</dcterms:modified>
</cp:coreProperties>
</file>