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58" r:id="rId4"/>
    <p:sldId id="284" r:id="rId5"/>
    <p:sldId id="287" r:id="rId6"/>
    <p:sldId id="259" r:id="rId7"/>
    <p:sldId id="290" r:id="rId8"/>
    <p:sldId id="281" r:id="rId9"/>
    <p:sldId id="267" r:id="rId10"/>
    <p:sldId id="282" r:id="rId11"/>
    <p:sldId id="288" r:id="rId12"/>
    <p:sldId id="289" r:id="rId13"/>
    <p:sldId id="293" r:id="rId14"/>
    <p:sldId id="291" r:id="rId15"/>
    <p:sldId id="292" r:id="rId16"/>
    <p:sldId id="275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6728A"/>
    <a:srgbClr val="692AA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4" autoAdjust="0"/>
    <p:restoredTop sz="86380" autoAdjust="0"/>
  </p:normalViewPr>
  <p:slideViewPr>
    <p:cSldViewPr>
      <p:cViewPr varScale="1">
        <p:scale>
          <a:sx n="42" d="100"/>
          <a:sy n="42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85FD03B0-DA52-4AE3-B5DE-58FCB09EB89C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4114800" y="5691188"/>
            <a:ext cx="1079500" cy="633412"/>
            <a:chOff x="2680" y="3678"/>
            <a:chExt cx="680" cy="399"/>
          </a:xfrm>
        </p:grpSpPr>
        <p:sp>
          <p:nvSpPr>
            <p:cNvPr id="3086" name="Text Box 14"/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LOGO</a:t>
              </a:r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39850"/>
            <a:ext cx="7696200" cy="1241425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>
              <a:defRPr sz="5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743200"/>
            <a:ext cx="6324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79906F-8542-470C-ADF1-C1E502C770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152400"/>
            <a:ext cx="2095500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152400"/>
            <a:ext cx="6134100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A2905-18A0-47CC-A849-D171EBE533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152400"/>
            <a:ext cx="76200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3400" y="1066800"/>
            <a:ext cx="8229600" cy="52578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86538"/>
            <a:ext cx="2133600" cy="2286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86538"/>
            <a:ext cx="2895600" cy="2286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86538"/>
            <a:ext cx="2133600" cy="228600"/>
          </a:xfrm>
        </p:spPr>
        <p:txBody>
          <a:bodyPr/>
          <a:lstStyle>
            <a:lvl1pPr>
              <a:defRPr/>
            </a:lvl1pPr>
          </a:lstStyle>
          <a:p>
            <a:fld id="{970D5175-C696-440C-B34B-90EB2465E0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4348BC-236A-44CE-BB5C-17A8D4E675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3C8C1-9EB6-4B42-BD73-53A3CFBB31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0668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066800"/>
            <a:ext cx="40386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B78FC8-1A31-4887-B372-F0C3393BD3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A784C-3986-4277-9097-E39270688A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66469C-C8BA-46A6-A8DA-A2350B0D78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21AEDA-4279-445E-BD51-975E784227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64B6A-0BC4-44A1-889F-8BBC4325CE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4B7A4-FEDA-4294-8863-13534444A4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AutoShape 43"/>
          <p:cNvSpPr>
            <a:spLocks noChangeArrowheads="1"/>
          </p:cNvSpPr>
          <p:nvPr/>
        </p:nvSpPr>
        <p:spPr bwMode="white">
          <a:xfrm>
            <a:off x="239713" y="773113"/>
            <a:ext cx="8653462" cy="5780087"/>
          </a:xfrm>
          <a:prstGeom prst="roundRect">
            <a:avLst>
              <a:gd name="adj" fmla="val 6648"/>
            </a:avLst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21176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66" name="AutoShape 42"/>
          <p:cNvSpPr>
            <a:spLocks noChangeArrowheads="1"/>
          </p:cNvSpPr>
          <p:nvPr/>
        </p:nvSpPr>
        <p:spPr bwMode="auto">
          <a:xfrm>
            <a:off x="304800" y="838200"/>
            <a:ext cx="8534400" cy="5649913"/>
          </a:xfrm>
          <a:prstGeom prst="roundRect">
            <a:avLst>
              <a:gd name="adj" fmla="val 6250"/>
            </a:avLst>
          </a:prstGeom>
          <a:solidFill>
            <a:schemeClr val="bg1">
              <a:alpha val="89999"/>
            </a:schemeClr>
          </a:solidFill>
          <a:ln w="285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7" name="AutoShape 33"/>
          <p:cNvSpPr>
            <a:spLocks noChangeArrowheads="1"/>
          </p:cNvSpPr>
          <p:nvPr/>
        </p:nvSpPr>
        <p:spPr bwMode="gray">
          <a:xfrm rot="-37800000">
            <a:off x="163513" y="338138"/>
            <a:ext cx="381000" cy="228600"/>
          </a:xfrm>
          <a:prstGeom prst="triangle">
            <a:avLst>
              <a:gd name="adj" fmla="val 50000"/>
            </a:avLst>
          </a:prstGeom>
          <a:solidFill>
            <a:schemeClr val="tx1">
              <a:alpha val="84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8" name="AutoShape 34"/>
          <p:cNvSpPr>
            <a:spLocks noChangeArrowheads="1"/>
          </p:cNvSpPr>
          <p:nvPr/>
        </p:nvSpPr>
        <p:spPr bwMode="gray">
          <a:xfrm rot="-37800000">
            <a:off x="468313" y="338138"/>
            <a:ext cx="381000" cy="228600"/>
          </a:xfrm>
          <a:prstGeom prst="triangle">
            <a:avLst>
              <a:gd name="adj" fmla="val 50000"/>
            </a:avLst>
          </a:prstGeom>
          <a:solidFill>
            <a:schemeClr val="tx1">
              <a:alpha val="5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9" name="AutoShape 35"/>
          <p:cNvSpPr>
            <a:spLocks noChangeArrowheads="1"/>
          </p:cNvSpPr>
          <p:nvPr/>
        </p:nvSpPr>
        <p:spPr bwMode="gray">
          <a:xfrm rot="-37800000">
            <a:off x="773113" y="338138"/>
            <a:ext cx="381000" cy="228600"/>
          </a:xfrm>
          <a:prstGeom prst="triangle">
            <a:avLst>
              <a:gd name="adj" fmla="val 50000"/>
            </a:avLst>
          </a:prstGeom>
          <a:solidFill>
            <a:schemeClr val="tx1">
              <a:alpha val="27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066800"/>
            <a:ext cx="8229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86538"/>
            <a:ext cx="213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86538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86538"/>
            <a:ext cx="2133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752FF22-D828-4390-BFAB-6553E451F51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52400"/>
            <a:ext cx="76200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71506" y="428604"/>
            <a:ext cx="8072494" cy="5715040"/>
          </a:xfrm>
        </p:spPr>
        <p:txBody>
          <a:bodyPr/>
          <a:lstStyle/>
          <a:p>
            <a:pPr lvl="0" algn="ctr"/>
            <a:r>
              <a:rPr lang="en-US" sz="4000" dirty="0" smtClean="0"/>
              <a:t>Teachers-training workshop 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“Practicing </a:t>
            </a:r>
            <a:r>
              <a:rPr lang="en-US" sz="6000" dirty="0"/>
              <a:t>new lexis: activity </a:t>
            </a:r>
            <a:r>
              <a:rPr lang="en-US" sz="6000" dirty="0" smtClean="0"/>
              <a:t>types”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429124" y="4714884"/>
            <a:ext cx="4357718" cy="1071570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en-US" sz="3200" b="1" dirty="0" smtClean="0"/>
              <a:t> Svetlana </a:t>
            </a:r>
            <a:r>
              <a:rPr lang="en-US" sz="3200" b="1" dirty="0" err="1" smtClean="0"/>
              <a:t>Larionova</a:t>
            </a:r>
            <a:endParaRPr lang="en-US" sz="3200" b="1" dirty="0" smtClean="0"/>
          </a:p>
          <a:p>
            <a:pPr algn="ctr">
              <a:lnSpc>
                <a:spcPct val="80000"/>
              </a:lnSpc>
            </a:pPr>
            <a:r>
              <a:rPr lang="en-US" sz="2200" dirty="0" smtClean="0"/>
              <a:t> an English teacher</a:t>
            </a:r>
          </a:p>
          <a:p>
            <a:pPr algn="ctr">
              <a:lnSpc>
                <a:spcPct val="80000"/>
              </a:lnSpc>
            </a:pPr>
            <a:r>
              <a:rPr lang="en-US" sz="2200" dirty="0" smtClean="0"/>
              <a:t>School </a:t>
            </a:r>
            <a:r>
              <a:rPr lang="ru-RU" sz="2200" dirty="0" smtClean="0"/>
              <a:t>№3</a:t>
            </a:r>
            <a:endParaRPr lang="en-US" sz="2200" dirty="0" smtClean="0"/>
          </a:p>
        </p:txBody>
      </p:sp>
      <p:sp>
        <p:nvSpPr>
          <p:cNvPr id="61446" name="AutoShape 6"/>
          <p:cNvSpPr>
            <a:spLocks noChangeArrowheads="1"/>
          </p:cNvSpPr>
          <p:nvPr/>
        </p:nvSpPr>
        <p:spPr bwMode="auto">
          <a:xfrm rot="2825475">
            <a:off x="3841750" y="2711450"/>
            <a:ext cx="633413" cy="392113"/>
          </a:xfrm>
          <a:prstGeom prst="leftArrow">
            <a:avLst>
              <a:gd name="adj1" fmla="val 24509"/>
              <a:gd name="adj2" fmla="val 106316"/>
            </a:avLst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563563"/>
          </a:xfrm>
        </p:spPr>
        <p:txBody>
          <a:bodyPr/>
          <a:lstStyle/>
          <a:p>
            <a:pPr algn="ctr"/>
            <a:r>
              <a:rPr lang="en-US" dirty="0" smtClean="0"/>
              <a:t>Presentation: DIFFERENT KINDS OF SHOPS:</a:t>
            </a:r>
            <a:endParaRPr lang="en-US" dirty="0"/>
          </a:p>
        </p:txBody>
      </p:sp>
      <p:sp>
        <p:nvSpPr>
          <p:cNvPr id="72708" name="AutoShape 4"/>
          <p:cNvSpPr>
            <a:spLocks noChangeArrowheads="1"/>
          </p:cNvSpPr>
          <p:nvPr/>
        </p:nvSpPr>
        <p:spPr bwMode="gray">
          <a:xfrm rot="20714826">
            <a:off x="615623" y="1218297"/>
            <a:ext cx="3600400" cy="13267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SHOPPING </a:t>
            </a:r>
            <a:endParaRPr lang="en-US" sz="4000" b="1" dirty="0">
              <a:latin typeface="+mn-lt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3413125" y="2997200"/>
            <a:ext cx="22923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Add Your Title here</a:t>
            </a:r>
            <a:endParaRPr lang="en-US" dirty="0"/>
          </a:p>
        </p:txBody>
      </p:sp>
      <p:grpSp>
        <p:nvGrpSpPr>
          <p:cNvPr id="72710" name="Group 6"/>
          <p:cNvGrpSpPr>
            <a:grpSpLocks/>
          </p:cNvGrpSpPr>
          <p:nvPr/>
        </p:nvGrpSpPr>
        <p:grpSpPr bwMode="auto">
          <a:xfrm>
            <a:off x="6732240" y="2924944"/>
            <a:ext cx="2110680" cy="3090664"/>
            <a:chOff x="4272" y="2823"/>
            <a:chExt cx="973" cy="1113"/>
          </a:xfrm>
        </p:grpSpPr>
        <p:sp>
          <p:nvSpPr>
            <p:cNvPr id="72711" name="Oval 7"/>
            <p:cNvSpPr>
              <a:spLocks noChangeArrowheads="1"/>
            </p:cNvSpPr>
            <p:nvPr/>
          </p:nvSpPr>
          <p:spPr bwMode="gray">
            <a:xfrm>
              <a:off x="4368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72712" name="Oval 8"/>
            <p:cNvSpPr>
              <a:spLocks noChangeArrowheads="1"/>
            </p:cNvSpPr>
            <p:nvPr/>
          </p:nvSpPr>
          <p:spPr bwMode="gray">
            <a:xfrm>
              <a:off x="4272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3" name="Oval 9"/>
            <p:cNvSpPr>
              <a:spLocks noChangeArrowheads="1"/>
            </p:cNvSpPr>
            <p:nvPr/>
          </p:nvSpPr>
          <p:spPr bwMode="gray">
            <a:xfrm>
              <a:off x="4293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85001"/>
                  </a:schemeClr>
                </a:gs>
                <a:gs pos="100000">
                  <a:schemeClr val="fol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14" name="Oval 10"/>
            <p:cNvSpPr>
              <a:spLocks noChangeArrowheads="1"/>
            </p:cNvSpPr>
            <p:nvPr/>
          </p:nvSpPr>
          <p:spPr bwMode="gray">
            <a:xfrm>
              <a:off x="4329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2715" name="Picture 11" descr="Picture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4293" y="2880"/>
              <a:ext cx="616" cy="616"/>
            </a:xfrm>
            <a:prstGeom prst="rect">
              <a:avLst/>
            </a:prstGeom>
            <a:noFill/>
          </p:spPr>
        </p:pic>
        <p:sp>
          <p:nvSpPr>
            <p:cNvPr id="72716" name="Text Box 12"/>
            <p:cNvSpPr txBox="1">
              <a:spLocks noChangeArrowheads="1"/>
            </p:cNvSpPr>
            <p:nvPr/>
          </p:nvSpPr>
          <p:spPr bwMode="gray">
            <a:xfrm>
              <a:off x="4461" y="3213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rgbClr val="FFFFFF"/>
                  </a:solidFill>
                  <a:latin typeface="Verdana" pitchFamily="34" charset="0"/>
                </a:rPr>
                <a:t>Text1</a:t>
              </a:r>
              <a:endParaRPr 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2724" name="Group 20"/>
          <p:cNvGrpSpPr>
            <a:grpSpLocks/>
          </p:cNvGrpSpPr>
          <p:nvPr/>
        </p:nvGrpSpPr>
        <p:grpSpPr bwMode="auto">
          <a:xfrm>
            <a:off x="2627784" y="3861048"/>
            <a:ext cx="2304256" cy="2564655"/>
            <a:chOff x="1776" y="2823"/>
            <a:chExt cx="973" cy="1113"/>
          </a:xfrm>
        </p:grpSpPr>
        <p:sp>
          <p:nvSpPr>
            <p:cNvPr id="72725" name="Oval 21"/>
            <p:cNvSpPr>
              <a:spLocks noChangeArrowheads="1"/>
            </p:cNvSpPr>
            <p:nvPr/>
          </p:nvSpPr>
          <p:spPr bwMode="gray">
            <a:xfrm>
              <a:off x="1872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72726" name="Oval 22"/>
            <p:cNvSpPr>
              <a:spLocks noChangeArrowheads="1"/>
            </p:cNvSpPr>
            <p:nvPr/>
          </p:nvSpPr>
          <p:spPr bwMode="gray">
            <a:xfrm>
              <a:off x="1776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7" name="Oval 23"/>
            <p:cNvSpPr>
              <a:spLocks noChangeArrowheads="1"/>
            </p:cNvSpPr>
            <p:nvPr/>
          </p:nvSpPr>
          <p:spPr bwMode="gray">
            <a:xfrm>
              <a:off x="1797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85001"/>
                  </a:schemeClr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8" name="Oval 24"/>
            <p:cNvSpPr>
              <a:spLocks noChangeArrowheads="1"/>
            </p:cNvSpPr>
            <p:nvPr/>
          </p:nvSpPr>
          <p:spPr bwMode="gray">
            <a:xfrm>
              <a:off x="1833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2729" name="Picture 25" descr="Picture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797" y="2880"/>
              <a:ext cx="616" cy="616"/>
            </a:xfrm>
            <a:prstGeom prst="rect">
              <a:avLst/>
            </a:prstGeom>
            <a:noFill/>
          </p:spPr>
        </p:pic>
        <p:sp>
          <p:nvSpPr>
            <p:cNvPr id="72730" name="Text Box 26"/>
            <p:cNvSpPr txBox="1">
              <a:spLocks noChangeArrowheads="1"/>
            </p:cNvSpPr>
            <p:nvPr/>
          </p:nvSpPr>
          <p:spPr bwMode="gray">
            <a:xfrm>
              <a:off x="1965" y="3213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rgbClr val="FFFFFF"/>
                  </a:solidFill>
                  <a:latin typeface="Verdana" pitchFamily="34" charset="0"/>
                </a:rPr>
                <a:t>Text1</a:t>
              </a:r>
              <a:endParaRPr 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2731" name="Group 27"/>
          <p:cNvGrpSpPr>
            <a:grpSpLocks/>
          </p:cNvGrpSpPr>
          <p:nvPr/>
        </p:nvGrpSpPr>
        <p:grpSpPr bwMode="auto">
          <a:xfrm>
            <a:off x="323528" y="2996952"/>
            <a:ext cx="2376264" cy="2874640"/>
            <a:chOff x="555" y="2823"/>
            <a:chExt cx="973" cy="1113"/>
          </a:xfrm>
        </p:grpSpPr>
        <p:sp>
          <p:nvSpPr>
            <p:cNvPr id="72732" name="Oval 28"/>
            <p:cNvSpPr>
              <a:spLocks noChangeArrowheads="1"/>
            </p:cNvSpPr>
            <p:nvPr/>
          </p:nvSpPr>
          <p:spPr bwMode="gray">
            <a:xfrm>
              <a:off x="624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72733" name="Oval 29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34" name="Oval 30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85001"/>
                  </a:schemeClr>
                </a:gs>
                <a:gs pos="100000">
                  <a:schemeClr val="accent2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35" name="Oval 31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2736" name="Picture 32" descr="Picture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576" y="2880"/>
              <a:ext cx="616" cy="616"/>
            </a:xfrm>
            <a:prstGeom prst="rect">
              <a:avLst/>
            </a:prstGeom>
            <a:noFill/>
          </p:spPr>
        </p:pic>
        <p:sp>
          <p:nvSpPr>
            <p:cNvPr id="72737" name="Text Box 33"/>
            <p:cNvSpPr txBox="1">
              <a:spLocks noChangeArrowheads="1"/>
            </p:cNvSpPr>
            <p:nvPr/>
          </p:nvSpPr>
          <p:spPr bwMode="gray">
            <a:xfrm>
              <a:off x="744" y="3213"/>
              <a:ext cx="574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solidFill>
                    <a:srgbClr val="FFFFFF"/>
                  </a:solidFill>
                  <a:latin typeface="Verdana" pitchFamily="34" charset="0"/>
                </a:rPr>
                <a:t>Text1</a:t>
              </a:r>
              <a:endParaRPr lang="en-U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3554" name="Picture 2" descr="C:\Users\Админ\Desktop\картинки\shopp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836713"/>
            <a:ext cx="4248472" cy="1944216"/>
          </a:xfrm>
          <a:prstGeom prst="rect">
            <a:avLst/>
          </a:prstGeom>
          <a:noFill/>
        </p:spPr>
      </p:pic>
      <p:pic>
        <p:nvPicPr>
          <p:cNvPr id="23555" name="Picture 3" descr="C:\Users\Админ\Desktop\картинки\article_1183_2aed1487e90b6d5d162af3ce1a1006f91308247256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996952"/>
            <a:ext cx="2448272" cy="2520280"/>
          </a:xfrm>
          <a:prstGeom prst="rect">
            <a:avLst/>
          </a:prstGeom>
          <a:noFill/>
        </p:spPr>
      </p:pic>
      <p:pic>
        <p:nvPicPr>
          <p:cNvPr id="23556" name="Picture 4" descr="C:\Users\Админ\Desktop\картинки\bcb77e8adcd52b7bd3d315dd179d2f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924944"/>
            <a:ext cx="2448272" cy="2808312"/>
          </a:xfrm>
          <a:prstGeom prst="rect">
            <a:avLst/>
          </a:prstGeom>
          <a:noFill/>
        </p:spPr>
      </p:pic>
      <p:pic>
        <p:nvPicPr>
          <p:cNvPr id="23557" name="Picture 5" descr="C:\Users\Админ\Desktop\картинки\internet_magazin_podarkov_almaty_kazakhstan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2780928"/>
            <a:ext cx="3528392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563563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A list of glue phrases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1079500" y="4005263"/>
            <a:ext cx="8064500" cy="2166937"/>
          </a:xfrm>
        </p:spPr>
        <p:txBody>
          <a:bodyPr/>
          <a:lstStyle/>
          <a:p>
            <a:pPr lvl="1">
              <a:buFont typeface="Wingdings" pitchFamily="2" charset="2"/>
              <a:buChar char="ü"/>
            </a:pPr>
            <a:r>
              <a:rPr lang="en-US" sz="2000" dirty="0" smtClean="0"/>
              <a:t>    Can I help you!                    Here you are!                    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smtClean="0"/>
              <a:t>How much  does it cost?                       What’s your size?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/>
              <a:t>                 What would you like?     How much is it?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smtClean="0"/>
              <a:t>Can you help me!                           That’s the thing I’ve dreamt!</a:t>
            </a:r>
          </a:p>
          <a:p>
            <a:pPr>
              <a:buNone/>
            </a:pPr>
            <a:r>
              <a:rPr lang="en-US" sz="2000" dirty="0" smtClean="0"/>
              <a:t>                              I’ d like a cheaper one.</a:t>
            </a:r>
          </a:p>
          <a:p>
            <a:pPr>
              <a:buFont typeface="Wingdings" pitchFamily="2" charset="2"/>
              <a:buChar char="ü"/>
            </a:pPr>
            <a:r>
              <a:rPr lang="en-US" sz="2000" dirty="0" smtClean="0"/>
              <a:t>Does it suit me?       It’ fantastic!             May I try it on?</a:t>
            </a:r>
          </a:p>
        </p:txBody>
      </p:sp>
      <p:pic>
        <p:nvPicPr>
          <p:cNvPr id="22530" name="Picture 2" descr="C:\Users\Админ\Desktop\картинки\DSC05174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t="25410" b="25410"/>
          <a:stretch>
            <a:fillRect/>
          </a:stretch>
        </p:blipFill>
        <p:spPr bwMode="auto">
          <a:xfrm>
            <a:off x="683568" y="980728"/>
            <a:ext cx="8064500" cy="29527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1268760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ru-RU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52400"/>
            <a:ext cx="8663880" cy="563563"/>
          </a:xfrm>
        </p:spPr>
        <p:txBody>
          <a:bodyPr/>
          <a:lstStyle/>
          <a:p>
            <a:r>
              <a:rPr lang="en-US" dirty="0" smtClean="0"/>
              <a:t>Practice:             Watch the video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733800" y="3086100"/>
          <a:ext cx="1676400" cy="685800"/>
        </p:xfrm>
        <a:graphic>
          <a:graphicData uri="http://schemas.openxmlformats.org/presentationml/2006/ole">
            <p:oleObj spid="_x0000_s21506" name="Объект упаковщика для оболочки" showAsIcon="1" r:id="rId3" imgW="1676880" imgH="68580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2400"/>
            <a:ext cx="8375848" cy="563563"/>
          </a:xfrm>
        </p:spPr>
        <p:txBody>
          <a:bodyPr/>
          <a:lstStyle/>
          <a:p>
            <a:r>
              <a:rPr lang="en-US" sz="4000" dirty="0" smtClean="0"/>
              <a:t>Production: Example</a:t>
            </a:r>
            <a:endParaRPr lang="ru-RU" sz="4000" dirty="0"/>
          </a:p>
        </p:txBody>
      </p:sp>
      <p:pic>
        <p:nvPicPr>
          <p:cNvPr id="26626" name="Picture 2" descr="C:\Users\Админ\Desktop\картинки\Shopping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993" y="836712"/>
            <a:ext cx="8574471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pPr algn="ctr"/>
            <a:r>
              <a:rPr lang="en-US" dirty="0" smtClean="0"/>
              <a:t>Production:    Produce own dialogues </a:t>
            </a:r>
            <a:br>
              <a:rPr lang="en-US" dirty="0" smtClean="0"/>
            </a:br>
            <a:r>
              <a:rPr lang="en-US" dirty="0" smtClean="0"/>
              <a:t>“At the gift shop”</a:t>
            </a:r>
            <a:endParaRPr lang="ru-RU" dirty="0"/>
          </a:p>
        </p:txBody>
      </p:sp>
      <p:pic>
        <p:nvPicPr>
          <p:cNvPr id="24578" name="Picture 2" descr="C:\Users\Админ\Desktop\картинки\main_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3024336" cy="1800200"/>
          </a:xfrm>
          <a:prstGeom prst="rect">
            <a:avLst/>
          </a:prstGeom>
          <a:noFill/>
        </p:spPr>
      </p:pic>
      <p:pic>
        <p:nvPicPr>
          <p:cNvPr id="24579" name="Picture 3" descr="C:\Users\Админ\Desktop\картинки\den_svyatogo_valentina_mishka_sidit_podarki_serdca_banty_35947_1920x11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980728"/>
            <a:ext cx="4896544" cy="2592289"/>
          </a:xfrm>
          <a:prstGeom prst="rect">
            <a:avLst/>
          </a:prstGeom>
          <a:noFill/>
        </p:spPr>
      </p:pic>
      <p:pic>
        <p:nvPicPr>
          <p:cNvPr id="24580" name="Picture 4" descr="C:\Users\Админ\Desktop\картинки\194180__a-very-special-gift_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3168352" cy="2880320"/>
          </a:xfrm>
          <a:prstGeom prst="rect">
            <a:avLst/>
          </a:prstGeom>
          <a:noFill/>
        </p:spPr>
      </p:pic>
      <p:pic>
        <p:nvPicPr>
          <p:cNvPr id="24581" name="Picture 5" descr="C:\Users\Админ\Desktop\картинки\2880x1800_897367_[www.ArtFile.ru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717032"/>
            <a:ext cx="4824536" cy="2501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pPr algn="ctr"/>
            <a:r>
              <a:rPr lang="en-US" sz="4000" dirty="0" smtClean="0"/>
              <a:t>Reflection</a:t>
            </a:r>
            <a:endParaRPr lang="ru-RU" sz="40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4040188" cy="504056"/>
          </a:xfrm>
        </p:spPr>
        <p:txBody>
          <a:bodyPr/>
          <a:lstStyle/>
          <a:p>
            <a:r>
              <a:rPr lang="en-US" sz="4000" dirty="0" smtClean="0">
                <a:latin typeface="Monotype Corsiva" pitchFamily="66" charset="0"/>
              </a:rPr>
              <a:t>The more we practice </a:t>
            </a:r>
            <a:endParaRPr lang="ru-RU" sz="4000" dirty="0">
              <a:latin typeface="Monotype Corsiva" pitchFamily="66" charset="0"/>
            </a:endParaRPr>
          </a:p>
        </p:txBody>
      </p:sp>
      <p:pic>
        <p:nvPicPr>
          <p:cNvPr id="25603" name="Picture 3" descr="C:\Users\Админ\Desktop\1 тема проекта\всякое\practice-makes-perfec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060849"/>
            <a:ext cx="4040188" cy="4032448"/>
          </a:xfrm>
          <a:prstGeom prst="rect">
            <a:avLst/>
          </a:prstGeom>
          <a:noFill/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597744"/>
          </a:xfrm>
        </p:spPr>
        <p:txBody>
          <a:bodyPr/>
          <a:lstStyle/>
          <a:p>
            <a:r>
              <a:rPr lang="en-US" sz="3200" dirty="0" smtClean="0">
                <a:latin typeface="Monotype Corsiva" pitchFamily="66" charset="0"/>
              </a:rPr>
              <a:t>the better our language is!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4" name="Picture 4" descr="C:\Users\Админ\Desktop\1 тема проекта\всякое\001practiseperfec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564904"/>
            <a:ext cx="3888432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WordArt 3"/>
          <p:cNvSpPr>
            <a:spLocks noChangeArrowheads="1" noChangeShapeType="1" noTextEdit="1"/>
          </p:cNvSpPr>
          <p:nvPr/>
        </p:nvSpPr>
        <p:spPr bwMode="gray">
          <a:xfrm>
            <a:off x="838200" y="1676400"/>
            <a:ext cx="5638800" cy="838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sz="5400" b="1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folHlink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8980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Thank You !</a:t>
            </a:r>
            <a:endParaRPr lang="ru-RU" sz="5400" b="1" kern="1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folHlink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89803" dir="2700000" algn="ctr" rotWithShape="0">
                  <a:srgbClr val="000000">
                    <a:alpha val="5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5800" y="2743200"/>
            <a:ext cx="7386662" cy="381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 Target teacher group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41024" name="Rectangle 64"/>
          <p:cNvSpPr>
            <a:spLocks noChangeArrowheads="1"/>
          </p:cNvSpPr>
          <p:nvPr/>
        </p:nvSpPr>
        <p:spPr bwMode="gray">
          <a:xfrm rot="3419336">
            <a:off x="2078037" y="176371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1026" name="Text Box 66"/>
          <p:cNvSpPr txBox="1">
            <a:spLocks noChangeArrowheads="1"/>
          </p:cNvSpPr>
          <p:nvPr/>
        </p:nvSpPr>
        <p:spPr bwMode="gray">
          <a:xfrm>
            <a:off x="2928926" y="1785926"/>
            <a:ext cx="389731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 b="1" dirty="0" smtClean="0"/>
              <a:t>Pupils of different age</a:t>
            </a:r>
            <a:endParaRPr lang="en-US" sz="2400" b="1" dirty="0"/>
          </a:p>
        </p:txBody>
      </p:sp>
      <p:sp>
        <p:nvSpPr>
          <p:cNvPr id="41027" name="Text Box 67"/>
          <p:cNvSpPr txBox="1">
            <a:spLocks noChangeArrowheads="1"/>
          </p:cNvSpPr>
          <p:nvPr/>
        </p:nvSpPr>
        <p:spPr bwMode="gray">
          <a:xfrm>
            <a:off x="2155825" y="179546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1029" name="Rectangle 69"/>
          <p:cNvSpPr>
            <a:spLocks noChangeArrowheads="1"/>
          </p:cNvSpPr>
          <p:nvPr/>
        </p:nvSpPr>
        <p:spPr bwMode="gray">
          <a:xfrm rot="3419336">
            <a:off x="2109437" y="2654249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1031" name="Text Box 71"/>
          <p:cNvSpPr txBox="1">
            <a:spLocks noChangeArrowheads="1"/>
          </p:cNvSpPr>
          <p:nvPr/>
        </p:nvSpPr>
        <p:spPr bwMode="gray">
          <a:xfrm>
            <a:off x="2884488" y="2500306"/>
            <a:ext cx="389731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/>
              <a:t>Different language levels students</a:t>
            </a:r>
            <a:endParaRPr lang="en-US" sz="2400" b="1" dirty="0"/>
          </a:p>
        </p:txBody>
      </p:sp>
      <p:sp>
        <p:nvSpPr>
          <p:cNvPr id="41032" name="Text Box 72"/>
          <p:cNvSpPr txBox="1">
            <a:spLocks noChangeArrowheads="1"/>
          </p:cNvSpPr>
          <p:nvPr/>
        </p:nvSpPr>
        <p:spPr bwMode="gray">
          <a:xfrm>
            <a:off x="2155825" y="273208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1034" name="Rectangle 74"/>
          <p:cNvSpPr>
            <a:spLocks noChangeArrowheads="1"/>
          </p:cNvSpPr>
          <p:nvPr/>
        </p:nvSpPr>
        <p:spPr bwMode="gray">
          <a:xfrm rot="3419336">
            <a:off x="2078037" y="366871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1036" name="Text Box 76"/>
          <p:cNvSpPr txBox="1">
            <a:spLocks noChangeArrowheads="1"/>
          </p:cNvSpPr>
          <p:nvPr/>
        </p:nvSpPr>
        <p:spPr bwMode="gray">
          <a:xfrm>
            <a:off x="2884488" y="3571876"/>
            <a:ext cx="389731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/>
              <a:t>School teachers</a:t>
            </a:r>
            <a:endParaRPr lang="en-US" sz="2400" b="1" dirty="0"/>
          </a:p>
        </p:txBody>
      </p:sp>
      <p:sp>
        <p:nvSpPr>
          <p:cNvPr id="41037" name="Text Box 77"/>
          <p:cNvSpPr txBox="1">
            <a:spLocks noChangeArrowheads="1"/>
          </p:cNvSpPr>
          <p:nvPr/>
        </p:nvSpPr>
        <p:spPr bwMode="gray">
          <a:xfrm>
            <a:off x="2155825" y="370046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1041" name="Text Box 81"/>
          <p:cNvSpPr txBox="1">
            <a:spLocks noChangeArrowheads="1"/>
          </p:cNvSpPr>
          <p:nvPr/>
        </p:nvSpPr>
        <p:spPr bwMode="gray">
          <a:xfrm>
            <a:off x="2884488" y="4692650"/>
            <a:ext cx="38973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endParaRPr lang="en-US" sz="2400" dirty="0"/>
          </a:p>
        </p:txBody>
      </p:sp>
      <p:pic>
        <p:nvPicPr>
          <p:cNvPr id="41048" name="Picture 88" descr="C:\Users\Римма\Desktop\iStock_000009370055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5" y="4357694"/>
            <a:ext cx="7072363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7696200" cy="4800600"/>
          </a:xfrm>
        </p:spPr>
        <p:txBody>
          <a:bodyPr/>
          <a:lstStyle/>
          <a:p>
            <a:pPr algn="just"/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assimilation </a:t>
            </a: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the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meaning</a:t>
            </a:r>
            <a:r>
              <a:rPr lang="en-US" b="1" dirty="0"/>
              <a:t>;</a:t>
            </a:r>
            <a:endParaRPr lang="en-US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/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 of the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words;</a:t>
            </a:r>
          </a:p>
          <a:p>
            <a:pPr algn="just"/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its </a:t>
            </a: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usage in oral and written speech </a:t>
            </a:r>
            <a:endParaRPr lang="en-US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b="1" dirty="0" smtClean="0"/>
              <a:t>T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hat </a:t>
            </a:r>
            <a:r>
              <a:rPr lang="en-US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formation of lexical </a:t>
            </a:r>
            <a:r>
              <a:rPr lang="en-US" b="1" dirty="0" smtClean="0"/>
              <a:t>skill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</a:t>
            </a:r>
          </a:p>
          <a:p>
            <a:pPr algn="just"/>
            <a:endParaRPr lang="en-US" b="1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5720" y="0"/>
            <a:ext cx="8572560" cy="777853"/>
          </a:xfrm>
        </p:spPr>
        <p:txBody>
          <a:bodyPr/>
          <a:lstStyle/>
          <a:p>
            <a:pPr algn="ctr"/>
            <a:r>
              <a:rPr lang="en-US" sz="3600" dirty="0"/>
              <a:t>The main </a:t>
            </a:r>
            <a:r>
              <a:rPr lang="en-US" sz="3600" dirty="0" smtClean="0"/>
              <a:t>aims </a:t>
            </a:r>
            <a:r>
              <a:rPr lang="en-US" sz="3600" dirty="0"/>
              <a:t>of teaching </a:t>
            </a:r>
            <a:r>
              <a:rPr lang="en-US" sz="3600" dirty="0" smtClean="0"/>
              <a:t>vocabulary: </a:t>
            </a:r>
            <a:endParaRPr lang="ru-RU" dirty="0"/>
          </a:p>
        </p:txBody>
      </p:sp>
      <p:pic>
        <p:nvPicPr>
          <p:cNvPr id="41988" name="Picture 4" descr="C:\Users\Римма\Desktop\LearningVocabulary_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2063" y="3500438"/>
            <a:ext cx="6619875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Teaching vocabulary objectives:</a:t>
            </a:r>
            <a:endParaRPr lang="en-US" sz="2000" dirty="0"/>
          </a:p>
        </p:txBody>
      </p:sp>
      <p:sp>
        <p:nvSpPr>
          <p:cNvPr id="48131" name="AutoShape 3"/>
          <p:cNvSpPr>
            <a:spLocks noChangeArrowheads="1"/>
          </p:cNvSpPr>
          <p:nvPr/>
        </p:nvSpPr>
        <p:spPr bwMode="gray">
          <a:xfrm>
            <a:off x="1714480" y="1428736"/>
            <a:ext cx="5791200" cy="4495800"/>
          </a:xfrm>
          <a:prstGeom prst="rightArrow">
            <a:avLst>
              <a:gd name="adj1" fmla="val 79306"/>
              <a:gd name="adj2" fmla="val 31905"/>
            </a:avLst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blackWhite">
          <a:xfrm>
            <a:off x="357158" y="2057400"/>
            <a:ext cx="5786478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bg1"/>
                </a:solidFill>
              </a:rPr>
              <a:t> To involve  students in learning new vocabulary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133" name="AutoShape 5"/>
          <p:cNvSpPr>
            <a:spLocks noChangeArrowheads="1"/>
          </p:cNvSpPr>
          <p:nvPr/>
        </p:nvSpPr>
        <p:spPr bwMode="blackWhite">
          <a:xfrm>
            <a:off x="357158" y="3214686"/>
            <a:ext cx="6000792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699D5F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</a:rPr>
              <a:t>To enrich students’  vocabulary with different activities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blackWhite">
          <a:xfrm>
            <a:off x="357158" y="4343400"/>
            <a:ext cx="5572164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</a:rPr>
              <a:t> To motivate  students to develop speaking skills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5943600" y="2971800"/>
            <a:ext cx="2514600" cy="1295400"/>
          </a:xfrm>
          <a:prstGeom prst="roundRect">
            <a:avLst>
              <a:gd name="adj" fmla="val 9106"/>
            </a:avLst>
          </a:prstGeom>
          <a:noFill/>
          <a:ln w="2540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Practice makes perfect! </a:t>
            </a: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smtClean="0"/>
              <a:t>Learning Outcomes</a:t>
            </a:r>
            <a:endParaRPr lang="ru-RU" sz="3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By the end of this workshop , participants will be able to:</a:t>
            </a:r>
          </a:p>
          <a:p>
            <a:pPr lvl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revise the vocabulary on the topic;</a:t>
            </a:r>
          </a:p>
          <a:p>
            <a:pPr lvl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learn some new vocabulary while listening;</a:t>
            </a:r>
          </a:p>
          <a:p>
            <a:pPr lvl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practice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new vocabulary in communicative activities;</a:t>
            </a:r>
          </a:p>
          <a:p>
            <a:pPr lvl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dramatize a dialog on the topic;</a:t>
            </a:r>
          </a:p>
          <a:p>
            <a:pPr lvl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produce own dialogue;</a:t>
            </a:r>
          </a:p>
          <a:p>
            <a:pPr lvl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reflect on learning from the workshop.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1" algn="ctr"/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38" y="0"/>
            <a:ext cx="7620000" cy="714356"/>
          </a:xfrm>
        </p:spPr>
        <p:txBody>
          <a:bodyPr/>
          <a:lstStyle/>
          <a:p>
            <a:pPr algn="ctr"/>
            <a:r>
              <a:rPr lang="en-US" dirty="0" smtClean="0"/>
              <a:t>The essence of vocabulary</a:t>
            </a:r>
            <a:endParaRPr lang="en-US" dirty="0"/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5786446" y="3786190"/>
            <a:ext cx="2438424" cy="2690829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1428728" y="3571876"/>
            <a:ext cx="2928958" cy="2881314"/>
          </a:xfrm>
          <a:prstGeom prst="roundRect">
            <a:avLst>
              <a:gd name="adj" fmla="val 4194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ru-RU">
              <a:latin typeface="Verdana" pitchFamily="34" charset="0"/>
            </a:endParaRP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1714480" y="3786191"/>
            <a:ext cx="271464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000" b="1" dirty="0" smtClean="0">
                <a:solidFill>
                  <a:srgbClr val="000000"/>
                </a:solidFill>
              </a:rPr>
              <a:t>Active </a:t>
            </a:r>
          </a:p>
          <a:p>
            <a:pPr eaLnBrk="0" hangingPunct="0"/>
            <a:r>
              <a:rPr lang="en-US" sz="2000" b="1" dirty="0" smtClean="0">
                <a:solidFill>
                  <a:srgbClr val="000000"/>
                </a:solidFill>
              </a:rPr>
              <a:t> or productive vocabulary is the vocabulary the students can use to express their thoughts and opinions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3016" name="Freeform 8"/>
          <p:cNvSpPr>
            <a:spLocks/>
          </p:cNvSpPr>
          <p:nvPr/>
        </p:nvSpPr>
        <p:spPr bwMode="gray">
          <a:xfrm>
            <a:off x="4214810" y="3000372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7" name="AutoShape 9"/>
          <p:cNvSpPr>
            <a:spLocks noChangeAspect="1" noChangeArrowheads="1" noTextEdit="1"/>
          </p:cNvSpPr>
          <p:nvPr/>
        </p:nvSpPr>
        <p:spPr bwMode="gray">
          <a:xfrm flipH="1">
            <a:off x="4868863" y="2995613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8" name="Freeform 10"/>
          <p:cNvSpPr>
            <a:spLocks/>
          </p:cNvSpPr>
          <p:nvPr/>
        </p:nvSpPr>
        <p:spPr bwMode="gray">
          <a:xfrm flipH="1">
            <a:off x="6215074" y="2928934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43019" name="Group 11"/>
          <p:cNvGrpSpPr>
            <a:grpSpLocks/>
          </p:cNvGrpSpPr>
          <p:nvPr/>
        </p:nvGrpSpPr>
        <p:grpSpPr bwMode="auto">
          <a:xfrm>
            <a:off x="4500562" y="1571612"/>
            <a:ext cx="2998788" cy="1601788"/>
            <a:chOff x="1997" y="1314"/>
            <a:chExt cx="1889" cy="1009"/>
          </a:xfrm>
        </p:grpSpPr>
        <p:grpSp>
          <p:nvGrpSpPr>
            <p:cNvPr id="43020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4302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2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43023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3024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3025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3026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 dirty="0"/>
            </a:p>
          </p:txBody>
        </p:sp>
      </p:grp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4786314" y="1857364"/>
            <a:ext cx="2571768" cy="1169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800" b="1" dirty="0" smtClean="0">
                <a:solidFill>
                  <a:srgbClr val="000000"/>
                </a:solidFill>
              </a:rPr>
              <a:t>General vocabulary</a:t>
            </a:r>
          </a:p>
          <a:p>
            <a:pPr algn="ctr" eaLnBrk="0" hangingPunct="0"/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6000760" y="3857628"/>
            <a:ext cx="228601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000" b="1" dirty="0" smtClean="0">
                <a:solidFill>
                  <a:srgbClr val="000000"/>
                </a:solidFill>
              </a:rPr>
              <a:t>Passive  </a:t>
            </a:r>
          </a:p>
          <a:p>
            <a:pPr eaLnBrk="0" hangingPunct="0"/>
            <a:r>
              <a:rPr lang="en-US" sz="2000" b="1" dirty="0" smtClean="0">
                <a:solidFill>
                  <a:srgbClr val="000000"/>
                </a:solidFill>
              </a:rPr>
              <a:t>or receptive vocabulary is the vocabulary  the students get from reading and listening</a:t>
            </a:r>
            <a:endParaRPr lang="en-US" sz="1400" dirty="0">
              <a:solidFill>
                <a:srgbClr val="000000"/>
              </a:solidFill>
            </a:endParaRPr>
          </a:p>
        </p:txBody>
      </p:sp>
      <p:pic>
        <p:nvPicPr>
          <p:cNvPr id="43029" name="Picture 21" descr="C:\Users\Римма\Desktop\107486946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3857652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28596" y="1071546"/>
            <a:ext cx="8143932" cy="5072098"/>
            <a:chOff x="168" y="960"/>
            <a:chExt cx="5393" cy="2792"/>
          </a:xfrm>
        </p:grpSpPr>
        <p:sp>
          <p:nvSpPr>
            <p:cNvPr id="47108" name="Freeform 4"/>
            <p:cNvSpPr>
              <a:spLocks/>
            </p:cNvSpPr>
            <p:nvPr/>
          </p:nvSpPr>
          <p:spPr bwMode="gray">
            <a:xfrm>
              <a:off x="5089" y="960"/>
              <a:ext cx="441" cy="705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00563F">
                    <a:gamma/>
                    <a:shade val="46275"/>
                    <a:invGamma/>
                  </a:srgbClr>
                </a:gs>
                <a:gs pos="50000">
                  <a:srgbClr val="00563F"/>
                </a:gs>
                <a:gs pos="100000">
                  <a:srgbClr val="00563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09" name="Freeform 5"/>
            <p:cNvSpPr>
              <a:spLocks/>
            </p:cNvSpPr>
            <p:nvPr/>
          </p:nvSpPr>
          <p:spPr bwMode="gray">
            <a:xfrm>
              <a:off x="3002" y="984"/>
              <a:ext cx="2559" cy="451"/>
            </a:xfrm>
            <a:custGeom>
              <a:avLst/>
              <a:gdLst/>
              <a:ahLst/>
              <a:cxnLst>
                <a:cxn ang="0">
                  <a:pos x="1478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1786" y="0"/>
                </a:cxn>
                <a:cxn ang="0">
                  <a:pos x="1478" y="284"/>
                </a:cxn>
              </a:cxnLst>
              <a:rect l="0" t="0" r="r" b="b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rgbClr val="00CC9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0" name="Freeform 6"/>
            <p:cNvSpPr>
              <a:spLocks/>
            </p:cNvSpPr>
            <p:nvPr/>
          </p:nvSpPr>
          <p:spPr bwMode="gray">
            <a:xfrm>
              <a:off x="4645" y="1660"/>
              <a:ext cx="441" cy="701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2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4B1092">
                    <a:gamma/>
                    <a:shade val="46275"/>
                    <a:invGamma/>
                  </a:srgbClr>
                </a:gs>
                <a:gs pos="50000">
                  <a:srgbClr val="4B1092"/>
                </a:gs>
                <a:gs pos="100000">
                  <a:srgbClr val="4B1092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1" name="Freeform 7"/>
            <p:cNvSpPr>
              <a:spLocks/>
            </p:cNvSpPr>
            <p:nvPr/>
          </p:nvSpPr>
          <p:spPr bwMode="gray">
            <a:xfrm>
              <a:off x="2335" y="1651"/>
              <a:ext cx="2751" cy="450"/>
            </a:xfrm>
            <a:custGeom>
              <a:avLst/>
              <a:gdLst/>
              <a:ahLst/>
              <a:cxnLst>
                <a:cxn ang="0">
                  <a:pos x="161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1920" y="0"/>
                </a:cxn>
                <a:cxn ang="0">
                  <a:pos x="1612" y="284"/>
                </a:cxn>
              </a:cxnLst>
              <a:rect l="0" t="0" r="r" b="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rgbClr val="A77B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2" name="Freeform 8"/>
            <p:cNvSpPr>
              <a:spLocks/>
            </p:cNvSpPr>
            <p:nvPr/>
          </p:nvSpPr>
          <p:spPr bwMode="gray">
            <a:xfrm>
              <a:off x="4080" y="2370"/>
              <a:ext cx="439" cy="704"/>
            </a:xfrm>
            <a:custGeom>
              <a:avLst/>
              <a:gdLst/>
              <a:ahLst/>
              <a:cxnLst>
                <a:cxn ang="0">
                  <a:pos x="306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6" y="0"/>
                </a:cxn>
                <a:cxn ang="0">
                  <a:pos x="306" y="122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330A">
                    <a:gamma/>
                    <a:shade val="46275"/>
                    <a:invGamma/>
                  </a:srgbClr>
                </a:gs>
                <a:gs pos="50000">
                  <a:srgbClr val="90330A"/>
                </a:gs>
                <a:gs pos="100000">
                  <a:srgbClr val="90330A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3" name="Freeform 9"/>
            <p:cNvSpPr>
              <a:spLocks/>
            </p:cNvSpPr>
            <p:nvPr/>
          </p:nvSpPr>
          <p:spPr bwMode="gray">
            <a:xfrm>
              <a:off x="3758" y="3047"/>
              <a:ext cx="442" cy="705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6B0E">
                    <a:gamma/>
                    <a:shade val="46275"/>
                    <a:invGamma/>
                  </a:srgbClr>
                </a:gs>
                <a:gs pos="50000">
                  <a:srgbClr val="906B0E"/>
                </a:gs>
                <a:gs pos="100000">
                  <a:srgbClr val="906B0E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4" name="Freeform 10"/>
            <p:cNvSpPr>
              <a:spLocks/>
            </p:cNvSpPr>
            <p:nvPr/>
          </p:nvSpPr>
          <p:spPr bwMode="gray">
            <a:xfrm>
              <a:off x="1076" y="3051"/>
              <a:ext cx="3124" cy="450"/>
            </a:xfrm>
            <a:custGeom>
              <a:avLst/>
              <a:gdLst/>
              <a:ahLst/>
              <a:cxnLst>
                <a:cxn ang="0">
                  <a:pos x="1872" y="284"/>
                </a:cxn>
                <a:cxn ang="0">
                  <a:pos x="0" y="284"/>
                </a:cxn>
                <a:cxn ang="0">
                  <a:pos x="446" y="0"/>
                </a:cxn>
                <a:cxn ang="0">
                  <a:pos x="2180" y="0"/>
                </a:cxn>
                <a:cxn ang="0">
                  <a:pos x="1872" y="284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F2E1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5" name="Line 11"/>
            <p:cNvSpPr>
              <a:spLocks noChangeShapeType="1"/>
            </p:cNvSpPr>
            <p:nvPr/>
          </p:nvSpPr>
          <p:spPr bwMode="gray">
            <a:xfrm flipH="1">
              <a:off x="168" y="3747"/>
              <a:ext cx="9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6" name="Line 12"/>
            <p:cNvSpPr>
              <a:spLocks noChangeShapeType="1"/>
            </p:cNvSpPr>
            <p:nvPr/>
          </p:nvSpPr>
          <p:spPr bwMode="gray">
            <a:xfrm flipH="1">
              <a:off x="168" y="3047"/>
              <a:ext cx="15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7" name="Line 13"/>
            <p:cNvSpPr>
              <a:spLocks noChangeShapeType="1"/>
            </p:cNvSpPr>
            <p:nvPr/>
          </p:nvSpPr>
          <p:spPr bwMode="gray">
            <a:xfrm flipH="1">
              <a:off x="168" y="2356"/>
              <a:ext cx="21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8" name="Line 14"/>
            <p:cNvSpPr>
              <a:spLocks noChangeShapeType="1"/>
            </p:cNvSpPr>
            <p:nvPr/>
          </p:nvSpPr>
          <p:spPr bwMode="gray">
            <a:xfrm flipH="1">
              <a:off x="168" y="1666"/>
              <a:ext cx="28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9" name="Line 15"/>
            <p:cNvSpPr>
              <a:spLocks noChangeShapeType="1"/>
            </p:cNvSpPr>
            <p:nvPr/>
          </p:nvSpPr>
          <p:spPr bwMode="gray">
            <a:xfrm flipH="1">
              <a:off x="168" y="965"/>
              <a:ext cx="34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0" name="Line 16"/>
            <p:cNvSpPr>
              <a:spLocks noChangeShapeType="1"/>
            </p:cNvSpPr>
            <p:nvPr/>
          </p:nvSpPr>
          <p:spPr bwMode="gray">
            <a:xfrm>
              <a:off x="305" y="960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1" name="Line 17"/>
            <p:cNvSpPr>
              <a:spLocks noChangeShapeType="1"/>
            </p:cNvSpPr>
            <p:nvPr/>
          </p:nvSpPr>
          <p:spPr bwMode="gray">
            <a:xfrm>
              <a:off x="305" y="1686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2" name="Line 18"/>
            <p:cNvSpPr>
              <a:spLocks noChangeShapeType="1"/>
            </p:cNvSpPr>
            <p:nvPr/>
          </p:nvSpPr>
          <p:spPr bwMode="gray">
            <a:xfrm>
              <a:off x="305" y="2366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3" name="Line 19"/>
            <p:cNvSpPr>
              <a:spLocks noChangeShapeType="1"/>
            </p:cNvSpPr>
            <p:nvPr/>
          </p:nvSpPr>
          <p:spPr bwMode="gray">
            <a:xfrm>
              <a:off x="305" y="3047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4" name="Freeform 20"/>
            <p:cNvSpPr>
              <a:spLocks/>
            </p:cNvSpPr>
            <p:nvPr/>
          </p:nvSpPr>
          <p:spPr bwMode="gray">
            <a:xfrm>
              <a:off x="1529" y="1096"/>
              <a:ext cx="1407" cy="2268"/>
            </a:xfrm>
            <a:custGeom>
              <a:avLst/>
              <a:gdLst/>
              <a:ahLst/>
              <a:cxnLst>
                <a:cxn ang="0">
                  <a:pos x="12" y="2464"/>
                </a:cxn>
                <a:cxn ang="0">
                  <a:pos x="56" y="2120"/>
                </a:cxn>
                <a:cxn ang="0">
                  <a:pos x="124" y="1808"/>
                </a:cxn>
                <a:cxn ang="0">
                  <a:pos x="212" y="1524"/>
                </a:cxn>
                <a:cxn ang="0">
                  <a:pos x="316" y="1270"/>
                </a:cxn>
                <a:cxn ang="0">
                  <a:pos x="430" y="1044"/>
                </a:cxn>
                <a:cxn ang="0">
                  <a:pos x="550" y="846"/>
                </a:cxn>
                <a:cxn ang="0">
                  <a:pos x="672" y="674"/>
                </a:cxn>
                <a:cxn ang="0">
                  <a:pos x="792" y="528"/>
                </a:cxn>
                <a:cxn ang="0">
                  <a:pos x="906" y="408"/>
                </a:cxn>
                <a:cxn ang="0">
                  <a:pos x="1010" y="310"/>
                </a:cxn>
                <a:cxn ang="0">
                  <a:pos x="1096" y="236"/>
                </a:cxn>
                <a:cxn ang="0">
                  <a:pos x="1164" y="184"/>
                </a:cxn>
                <a:cxn ang="0">
                  <a:pos x="1208" y="154"/>
                </a:cxn>
                <a:cxn ang="0">
                  <a:pos x="1224" y="144"/>
                </a:cxn>
                <a:cxn ang="0">
                  <a:pos x="1728" y="56"/>
                </a:cxn>
                <a:cxn ang="0">
                  <a:pos x="1568" y="328"/>
                </a:cxn>
                <a:cxn ang="0">
                  <a:pos x="1554" y="332"/>
                </a:cxn>
                <a:cxn ang="0">
                  <a:pos x="1514" y="346"/>
                </a:cxn>
                <a:cxn ang="0">
                  <a:pos x="1452" y="370"/>
                </a:cxn>
                <a:cxn ang="0">
                  <a:pos x="1370" y="410"/>
                </a:cxn>
                <a:cxn ang="0">
                  <a:pos x="1270" y="466"/>
                </a:cxn>
                <a:cxn ang="0">
                  <a:pos x="1158" y="540"/>
                </a:cxn>
                <a:cxn ang="0">
                  <a:pos x="1034" y="636"/>
                </a:cxn>
                <a:cxn ang="0">
                  <a:pos x="904" y="756"/>
                </a:cxn>
                <a:cxn ang="0">
                  <a:pos x="770" y="900"/>
                </a:cxn>
                <a:cxn ang="0">
                  <a:pos x="632" y="1076"/>
                </a:cxn>
                <a:cxn ang="0">
                  <a:pos x="498" y="1280"/>
                </a:cxn>
                <a:cxn ang="0">
                  <a:pos x="370" y="1518"/>
                </a:cxn>
                <a:cxn ang="0">
                  <a:pos x="248" y="1792"/>
                </a:cxn>
                <a:cxn ang="0">
                  <a:pos x="138" y="2104"/>
                </a:cxn>
                <a:cxn ang="0">
                  <a:pos x="42" y="2456"/>
                </a:cxn>
              </a:cxnLst>
              <a:rect l="0" t="0" r="r" b="b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/>
                </a:gs>
                <a:gs pos="100000">
                  <a:srgbClr val="D1136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5" name="Rectangle 21"/>
            <p:cNvSpPr>
              <a:spLocks noChangeArrowheads="1"/>
            </p:cNvSpPr>
            <p:nvPr/>
          </p:nvSpPr>
          <p:spPr bwMode="gray">
            <a:xfrm>
              <a:off x="2980" y="1411"/>
              <a:ext cx="2119" cy="253"/>
            </a:xfrm>
            <a:prstGeom prst="rect">
              <a:avLst/>
            </a:prstGeom>
            <a:gradFill rotWithShape="1">
              <a:gsLst>
                <a:gs pos="0">
                  <a:srgbClr val="00906A">
                    <a:gamma/>
                    <a:shade val="72549"/>
                    <a:invGamma/>
                  </a:srgbClr>
                </a:gs>
                <a:gs pos="50000">
                  <a:srgbClr val="00906A"/>
                </a:gs>
                <a:gs pos="100000">
                  <a:srgbClr val="00906A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dirty="0" smtClean="0">
                  <a:solidFill>
                    <a:schemeClr val="bg1"/>
                  </a:solidFill>
                  <a:latin typeface="Verdana" pitchFamily="34" charset="0"/>
                </a:rPr>
                <a:t>Reflection</a:t>
              </a:r>
              <a:endParaRPr lang="en-US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47126" name="Rectangle 22"/>
            <p:cNvSpPr>
              <a:spLocks noChangeArrowheads="1"/>
            </p:cNvSpPr>
            <p:nvPr/>
          </p:nvSpPr>
          <p:spPr bwMode="gray">
            <a:xfrm>
              <a:off x="2341" y="2110"/>
              <a:ext cx="2309" cy="248"/>
            </a:xfrm>
            <a:prstGeom prst="rect">
              <a:avLst/>
            </a:prstGeom>
            <a:gradFill rotWithShape="1">
              <a:gsLst>
                <a:gs pos="0">
                  <a:srgbClr val="8041FF">
                    <a:gamma/>
                    <a:shade val="72549"/>
                    <a:invGamma/>
                  </a:srgbClr>
                </a:gs>
                <a:gs pos="50000">
                  <a:srgbClr val="8041FF"/>
                </a:gs>
                <a:gs pos="100000">
                  <a:srgbClr val="8041FF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dirty="0" smtClean="0">
                  <a:solidFill>
                    <a:schemeClr val="bg1"/>
                  </a:solidFill>
                  <a:latin typeface="Verdana" pitchFamily="34" charset="0"/>
                </a:rPr>
                <a:t>Production</a:t>
              </a:r>
              <a:endParaRPr lang="en-US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47127" name="Freeform 23"/>
            <p:cNvSpPr>
              <a:spLocks/>
            </p:cNvSpPr>
            <p:nvPr/>
          </p:nvSpPr>
          <p:spPr bwMode="gray">
            <a:xfrm>
              <a:off x="1709" y="2353"/>
              <a:ext cx="2935" cy="454"/>
            </a:xfrm>
            <a:custGeom>
              <a:avLst/>
              <a:gdLst/>
              <a:ahLst/>
              <a:cxnLst>
                <a:cxn ang="0">
                  <a:pos x="1742" y="286"/>
                </a:cxn>
                <a:cxn ang="0">
                  <a:pos x="0" y="286"/>
                </a:cxn>
                <a:cxn ang="0">
                  <a:pos x="446" y="0"/>
                </a:cxn>
                <a:cxn ang="0">
                  <a:pos x="2048" y="0"/>
                </a:cxn>
                <a:cxn ang="0">
                  <a:pos x="1742" y="286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rgbClr val="FF996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8" name="Rectangle 24"/>
            <p:cNvSpPr>
              <a:spLocks noChangeArrowheads="1"/>
            </p:cNvSpPr>
            <p:nvPr/>
          </p:nvSpPr>
          <p:spPr bwMode="gray">
            <a:xfrm>
              <a:off x="1770" y="2780"/>
              <a:ext cx="2499" cy="248"/>
            </a:xfrm>
            <a:prstGeom prst="rect">
              <a:avLst/>
            </a:prstGeom>
            <a:gradFill rotWithShape="1">
              <a:gsLst>
                <a:gs pos="0">
                  <a:srgbClr val="DC7150">
                    <a:gamma/>
                    <a:shade val="72549"/>
                    <a:invGamma/>
                  </a:srgbClr>
                </a:gs>
                <a:gs pos="50000">
                  <a:srgbClr val="DC7150"/>
                </a:gs>
                <a:gs pos="100000">
                  <a:srgbClr val="DC7150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dirty="0" smtClean="0"/>
                <a:t>Practice</a:t>
              </a:r>
            </a:p>
          </p:txBody>
        </p:sp>
        <p:sp>
          <p:nvSpPr>
            <p:cNvPr id="47129" name="Rectangle 25"/>
            <p:cNvSpPr>
              <a:spLocks noChangeArrowheads="1"/>
            </p:cNvSpPr>
            <p:nvPr/>
          </p:nvSpPr>
          <p:spPr bwMode="gray">
            <a:xfrm>
              <a:off x="1075" y="3502"/>
              <a:ext cx="2689" cy="248"/>
            </a:xfrm>
            <a:prstGeom prst="rect">
              <a:avLst/>
            </a:prstGeom>
            <a:gradFill rotWithShape="1">
              <a:gsLst>
                <a:gs pos="0">
                  <a:srgbClr val="D0A11C">
                    <a:gamma/>
                    <a:shade val="72549"/>
                    <a:invGamma/>
                  </a:srgbClr>
                </a:gs>
                <a:gs pos="50000">
                  <a:srgbClr val="D0A11C"/>
                </a:gs>
                <a:gs pos="100000">
                  <a:srgbClr val="D0A11C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dirty="0" smtClean="0">
                  <a:solidFill>
                    <a:schemeClr val="bg1"/>
                  </a:solidFill>
                  <a:latin typeface="Verdana" pitchFamily="34" charset="0"/>
                </a:rPr>
                <a:t> Presentation</a:t>
              </a:r>
              <a:endParaRPr lang="en-US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47132" name="Text Box 28"/>
            <p:cNvSpPr txBox="1">
              <a:spLocks noChangeArrowheads="1"/>
            </p:cNvSpPr>
            <p:nvPr/>
          </p:nvSpPr>
          <p:spPr bwMode="gray">
            <a:xfrm>
              <a:off x="298" y="2638"/>
              <a:ext cx="164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 dirty="0" smtClean="0">
                  <a:latin typeface="Verdana" pitchFamily="34" charset="0"/>
                </a:rPr>
                <a:t> </a:t>
              </a:r>
              <a:endParaRPr lang="en-US" sz="1400" dirty="0">
                <a:latin typeface="Verdana" pitchFamily="34" charset="0"/>
              </a:endParaRPr>
            </a:p>
          </p:txBody>
        </p:sp>
        <p:sp>
          <p:nvSpPr>
            <p:cNvPr id="47133" name="Text Box 29"/>
            <p:cNvSpPr txBox="1">
              <a:spLocks noChangeArrowheads="1"/>
            </p:cNvSpPr>
            <p:nvPr/>
          </p:nvSpPr>
          <p:spPr bwMode="gray">
            <a:xfrm>
              <a:off x="298" y="3309"/>
              <a:ext cx="12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endParaRPr lang="en-US" sz="1400" dirty="0">
                <a:latin typeface="Verdana" pitchFamily="34" charset="0"/>
              </a:endParaRPr>
            </a:p>
          </p:txBody>
        </p:sp>
      </p:grpSp>
      <p:sp>
        <p:nvSpPr>
          <p:cNvPr id="32" name="Заголовок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/>
              <a:t>Stages of PPP teaching:</a:t>
            </a:r>
            <a:endParaRPr lang="ru-RU" sz="40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286000" y="26903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/>
            <a:r>
              <a:rPr lang="en-US" dirty="0" smtClean="0"/>
              <a:t> </a:t>
            </a:r>
          </a:p>
          <a:p>
            <a:pPr eaLnBrk="1" hangingPunct="1"/>
            <a:r>
              <a:rPr lang="en-US" dirty="0" smtClean="0"/>
              <a:t> </a:t>
            </a:r>
          </a:p>
          <a:p>
            <a:pPr eaLnBrk="1" hangingPunct="1"/>
            <a:r>
              <a:rPr lang="en-US" dirty="0" smtClean="0"/>
              <a:t> </a:t>
            </a:r>
          </a:p>
          <a:p>
            <a:pPr eaLnBrk="1" hangingPunct="1"/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smtClean="0"/>
              <a:t>Lesson stages:</a:t>
            </a:r>
            <a:endParaRPr lang="en-US" sz="4000" dirty="0"/>
          </a:p>
        </p:txBody>
      </p:sp>
      <p:grpSp>
        <p:nvGrpSpPr>
          <p:cNvPr id="71683" name="Group 3"/>
          <p:cNvGrpSpPr>
            <a:grpSpLocks/>
          </p:cNvGrpSpPr>
          <p:nvPr/>
        </p:nvGrpSpPr>
        <p:grpSpPr bwMode="auto">
          <a:xfrm>
            <a:off x="641747" y="928670"/>
            <a:ext cx="8073657" cy="5148764"/>
            <a:chOff x="279" y="817"/>
            <a:chExt cx="5117" cy="3099"/>
          </a:xfrm>
        </p:grpSpPr>
        <p:sp>
          <p:nvSpPr>
            <p:cNvPr id="71684" name="Freeform 4"/>
            <p:cNvSpPr>
              <a:spLocks noEditPoints="1"/>
            </p:cNvSpPr>
            <p:nvPr/>
          </p:nvSpPr>
          <p:spPr bwMode="gray">
            <a:xfrm rot="20241944">
              <a:off x="855" y="1755"/>
              <a:ext cx="3839" cy="1527"/>
            </a:xfrm>
            <a:custGeom>
              <a:avLst/>
              <a:gdLst/>
              <a:ahLst/>
              <a:cxnLst>
                <a:cxn ang="0">
                  <a:pos x="1692" y="12"/>
                </a:cxn>
                <a:cxn ang="0">
                  <a:pos x="1234" y="74"/>
                </a:cxn>
                <a:cxn ang="0">
                  <a:pos x="828" y="182"/>
                </a:cxn>
                <a:cxn ang="0">
                  <a:pos x="486" y="330"/>
                </a:cxn>
                <a:cxn ang="0">
                  <a:pos x="226" y="510"/>
                </a:cxn>
                <a:cxn ang="0">
                  <a:pos x="58" y="718"/>
                </a:cxn>
                <a:cxn ang="0">
                  <a:pos x="0" y="944"/>
                </a:cxn>
                <a:cxn ang="0">
                  <a:pos x="58" y="1170"/>
                </a:cxn>
                <a:cxn ang="0">
                  <a:pos x="226" y="1378"/>
                </a:cxn>
                <a:cxn ang="0">
                  <a:pos x="486" y="1558"/>
                </a:cxn>
                <a:cxn ang="0">
                  <a:pos x="828" y="1706"/>
                </a:cxn>
                <a:cxn ang="0">
                  <a:pos x="1234" y="1814"/>
                </a:cxn>
                <a:cxn ang="0">
                  <a:pos x="1692" y="1876"/>
                </a:cxn>
                <a:cxn ang="0">
                  <a:pos x="2186" y="1884"/>
                </a:cxn>
                <a:cxn ang="0">
                  <a:pos x="2658" y="1840"/>
                </a:cxn>
                <a:cxn ang="0">
                  <a:pos x="3084" y="1746"/>
                </a:cxn>
                <a:cxn ang="0">
                  <a:pos x="3448" y="1612"/>
                </a:cxn>
                <a:cxn ang="0">
                  <a:pos x="3738" y="1442"/>
                </a:cxn>
                <a:cxn ang="0">
                  <a:pos x="3938" y="1242"/>
                </a:cxn>
                <a:cxn ang="0">
                  <a:pos x="4034" y="1022"/>
                </a:cxn>
                <a:cxn ang="0">
                  <a:pos x="4014" y="790"/>
                </a:cxn>
                <a:cxn ang="0">
                  <a:pos x="3882" y="576"/>
                </a:cxn>
                <a:cxn ang="0">
                  <a:pos x="3650" y="386"/>
                </a:cxn>
                <a:cxn ang="0">
                  <a:pos x="3334" y="228"/>
                </a:cxn>
                <a:cxn ang="0">
                  <a:pos x="2948" y="106"/>
                </a:cxn>
                <a:cxn ang="0">
                  <a:pos x="2506" y="28"/>
                </a:cxn>
                <a:cxn ang="0">
                  <a:pos x="2020" y="0"/>
                </a:cxn>
                <a:cxn ang="0">
                  <a:pos x="1606" y="1736"/>
                </a:cxn>
                <a:cxn ang="0">
                  <a:pos x="1164" y="1678"/>
                </a:cxn>
                <a:cxn ang="0">
                  <a:pos x="776" y="1576"/>
                </a:cxn>
                <a:cxn ang="0">
                  <a:pos x="458" y="1436"/>
                </a:cxn>
                <a:cxn ang="0">
                  <a:pos x="224" y="1266"/>
                </a:cxn>
                <a:cxn ang="0">
                  <a:pos x="88" y="1074"/>
                </a:cxn>
                <a:cxn ang="0">
                  <a:pos x="68" y="864"/>
                </a:cxn>
                <a:cxn ang="0">
                  <a:pos x="166" y="664"/>
                </a:cxn>
                <a:cxn ang="0">
                  <a:pos x="370" y="486"/>
                </a:cxn>
                <a:cxn ang="0">
                  <a:pos x="662" y="336"/>
                </a:cxn>
                <a:cxn ang="0">
                  <a:pos x="1028" y="222"/>
                </a:cxn>
                <a:cxn ang="0">
                  <a:pos x="1454" y="148"/>
                </a:cxn>
                <a:cxn ang="0">
                  <a:pos x="1922" y="120"/>
                </a:cxn>
                <a:cxn ang="0">
                  <a:pos x="2392" y="148"/>
                </a:cxn>
                <a:cxn ang="0">
                  <a:pos x="2818" y="222"/>
                </a:cxn>
                <a:cxn ang="0">
                  <a:pos x="3184" y="336"/>
                </a:cxn>
                <a:cxn ang="0">
                  <a:pos x="3476" y="486"/>
                </a:cxn>
                <a:cxn ang="0">
                  <a:pos x="3680" y="664"/>
                </a:cxn>
                <a:cxn ang="0">
                  <a:pos x="3778" y="864"/>
                </a:cxn>
                <a:cxn ang="0">
                  <a:pos x="3758" y="1074"/>
                </a:cxn>
                <a:cxn ang="0">
                  <a:pos x="3622" y="1266"/>
                </a:cxn>
                <a:cxn ang="0">
                  <a:pos x="3388" y="1436"/>
                </a:cxn>
                <a:cxn ang="0">
                  <a:pos x="3070" y="1576"/>
                </a:cxn>
                <a:cxn ang="0">
                  <a:pos x="2682" y="1678"/>
                </a:cxn>
                <a:cxn ang="0">
                  <a:pos x="2240" y="1736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685" name="Oval 5"/>
            <p:cNvSpPr>
              <a:spLocks noChangeArrowheads="1"/>
            </p:cNvSpPr>
            <p:nvPr/>
          </p:nvSpPr>
          <p:spPr bwMode="gray">
            <a:xfrm rot="-1543677">
              <a:off x="2784" y="1680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86" name="Oval 6"/>
            <p:cNvSpPr>
              <a:spLocks noChangeArrowheads="1"/>
            </p:cNvSpPr>
            <p:nvPr/>
          </p:nvSpPr>
          <p:spPr bwMode="gray">
            <a:xfrm rot="-1543677">
              <a:off x="4416" y="182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87" name="Oval 7"/>
            <p:cNvSpPr>
              <a:spLocks noChangeArrowheads="1"/>
            </p:cNvSpPr>
            <p:nvPr/>
          </p:nvSpPr>
          <p:spPr bwMode="gray">
            <a:xfrm rot="-1543677">
              <a:off x="1872" y="3456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88" name="Oval 8"/>
            <p:cNvSpPr>
              <a:spLocks noChangeArrowheads="1"/>
            </p:cNvSpPr>
            <p:nvPr/>
          </p:nvSpPr>
          <p:spPr bwMode="gray">
            <a:xfrm rot="-1543677">
              <a:off x="3456" y="310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89" name="Oval 9"/>
            <p:cNvSpPr>
              <a:spLocks noChangeArrowheads="1"/>
            </p:cNvSpPr>
            <p:nvPr/>
          </p:nvSpPr>
          <p:spPr bwMode="gray">
            <a:xfrm rot="-1543677">
              <a:off x="1344" y="254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0" name="Oval 10"/>
            <p:cNvSpPr>
              <a:spLocks noChangeArrowheads="1"/>
            </p:cNvSpPr>
            <p:nvPr/>
          </p:nvSpPr>
          <p:spPr bwMode="gray">
            <a:xfrm>
              <a:off x="1569" y="817"/>
              <a:ext cx="1935" cy="117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1. Warming – up </a:t>
              </a:r>
              <a:endPara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691" name="Oval 11"/>
            <p:cNvSpPr>
              <a:spLocks noChangeArrowheads="1"/>
            </p:cNvSpPr>
            <p:nvPr/>
          </p:nvSpPr>
          <p:spPr bwMode="gray">
            <a:xfrm>
              <a:off x="279" y="1634"/>
              <a:ext cx="1720" cy="1186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5. Speech </a:t>
              </a: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practice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692" name="Oval 12"/>
            <p:cNvSpPr>
              <a:spLocks noChangeArrowheads="1"/>
            </p:cNvSpPr>
            <p:nvPr/>
          </p:nvSpPr>
          <p:spPr bwMode="gray">
            <a:xfrm>
              <a:off x="1182" y="2666"/>
              <a:ext cx="1806" cy="1250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4. Communicative</a:t>
              </a: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exercises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693" name="Oval 13"/>
            <p:cNvSpPr>
              <a:spLocks noChangeArrowheads="1"/>
            </p:cNvSpPr>
            <p:nvPr/>
          </p:nvSpPr>
          <p:spPr bwMode="gray">
            <a:xfrm>
              <a:off x="3332" y="2494"/>
              <a:ext cx="1935" cy="1247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3200" dirty="0" smtClean="0">
                  <a:solidFill>
                    <a:schemeClr val="bg1"/>
                  </a:solidFill>
                </a:rPr>
                <a:t>3.</a:t>
              </a:r>
              <a:r>
                <a:rPr lang="en-US" sz="32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Leading - in</a:t>
              </a:r>
              <a:endPara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3200" dirty="0"/>
            </a:p>
          </p:txBody>
        </p:sp>
        <p:sp>
          <p:nvSpPr>
            <p:cNvPr id="71694" name="Oval 14"/>
            <p:cNvSpPr>
              <a:spLocks noChangeArrowheads="1"/>
            </p:cNvSpPr>
            <p:nvPr/>
          </p:nvSpPr>
          <p:spPr bwMode="gray">
            <a:xfrm>
              <a:off x="3590" y="989"/>
              <a:ext cx="1806" cy="120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2. Listening</a:t>
              </a:r>
            </a:p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(a dialogue)</a:t>
              </a:r>
              <a:endPara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695" name="Text Box 15"/>
            <p:cNvSpPr txBox="1">
              <a:spLocks noChangeArrowheads="1"/>
            </p:cNvSpPr>
            <p:nvPr/>
          </p:nvSpPr>
          <p:spPr bwMode="gray">
            <a:xfrm>
              <a:off x="1127" y="2375"/>
              <a:ext cx="111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endParaRPr lang="en-US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71696" name="Text Box 16"/>
            <p:cNvSpPr txBox="1">
              <a:spLocks noChangeArrowheads="1"/>
            </p:cNvSpPr>
            <p:nvPr/>
          </p:nvSpPr>
          <p:spPr bwMode="gray">
            <a:xfrm>
              <a:off x="2578" y="1545"/>
              <a:ext cx="111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endParaRPr lang="en-US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71697" name="Text Box 17"/>
            <p:cNvSpPr txBox="1">
              <a:spLocks noChangeArrowheads="1"/>
            </p:cNvSpPr>
            <p:nvPr/>
          </p:nvSpPr>
          <p:spPr bwMode="gray">
            <a:xfrm>
              <a:off x="4222" y="1696"/>
              <a:ext cx="111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endParaRPr lang="en-US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71698" name="Text Box 18"/>
            <p:cNvSpPr txBox="1">
              <a:spLocks noChangeArrowheads="1"/>
            </p:cNvSpPr>
            <p:nvPr/>
          </p:nvSpPr>
          <p:spPr bwMode="gray">
            <a:xfrm>
              <a:off x="3219" y="2956"/>
              <a:ext cx="175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b="1" dirty="0" smtClean="0">
                  <a:solidFill>
                    <a:schemeClr val="bg1"/>
                  </a:solidFill>
                  <a:latin typeface="Verdana" pitchFamily="34" charset="0"/>
                </a:rPr>
                <a:t>t</a:t>
              </a:r>
              <a:endParaRPr lang="en-US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71699" name="Text Box 19"/>
            <p:cNvSpPr txBox="1">
              <a:spLocks noChangeArrowheads="1"/>
            </p:cNvSpPr>
            <p:nvPr/>
          </p:nvSpPr>
          <p:spPr bwMode="gray">
            <a:xfrm>
              <a:off x="1698" y="3311"/>
              <a:ext cx="111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endParaRPr lang="en-US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71700" name="Text Box 20"/>
            <p:cNvSpPr txBox="1">
              <a:spLocks noChangeArrowheads="1"/>
            </p:cNvSpPr>
            <p:nvPr/>
          </p:nvSpPr>
          <p:spPr bwMode="gray">
            <a:xfrm>
              <a:off x="2160" y="2150"/>
              <a:ext cx="1452" cy="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4000" b="1" dirty="0" smtClean="0">
                  <a:latin typeface="Times New Roman" pitchFamily="18" charset="0"/>
                  <a:cs typeface="Times New Roman" pitchFamily="18" charset="0"/>
                </a:rPr>
                <a:t>Shopping</a:t>
              </a:r>
              <a:endParaRPr lang="en-US" sz="4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701" name="Line 21"/>
            <p:cNvSpPr>
              <a:spLocks noChangeShapeType="1"/>
            </p:cNvSpPr>
            <p:nvPr/>
          </p:nvSpPr>
          <p:spPr bwMode="gray">
            <a:xfrm>
              <a:off x="1639" y="1545"/>
              <a:ext cx="1025" cy="7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cxnSp>
          <p:nvCxnSpPr>
            <p:cNvPr id="71702" name="AutoShape 22"/>
            <p:cNvCxnSpPr>
              <a:cxnSpLocks noChangeShapeType="1"/>
            </p:cNvCxnSpPr>
            <p:nvPr/>
          </p:nvCxnSpPr>
          <p:spPr bwMode="gray">
            <a:xfrm flipH="1">
              <a:off x="559" y="1545"/>
              <a:ext cx="108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Different  types of activities:</a:t>
            </a:r>
            <a:endParaRPr lang="en-US" sz="4000" dirty="0"/>
          </a:p>
        </p:txBody>
      </p:sp>
      <p:sp>
        <p:nvSpPr>
          <p:cNvPr id="51203" name="AutoShape 3"/>
          <p:cNvSpPr>
            <a:spLocks noChangeArrowheads="1"/>
          </p:cNvSpPr>
          <p:nvPr/>
        </p:nvSpPr>
        <p:spPr bwMode="gray">
          <a:xfrm rot="39573186">
            <a:off x="4712969" y="2404198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04" name="AutoShape 4"/>
          <p:cNvSpPr>
            <a:spLocks noChangeArrowheads="1"/>
          </p:cNvSpPr>
          <p:nvPr/>
        </p:nvSpPr>
        <p:spPr bwMode="gray">
          <a:xfrm rot="3465783">
            <a:off x="4768057" y="44950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05" name="AutoShape 5"/>
          <p:cNvSpPr>
            <a:spLocks noChangeArrowheads="1"/>
          </p:cNvSpPr>
          <p:nvPr/>
        </p:nvSpPr>
        <p:spPr bwMode="gray">
          <a:xfrm rot="35969022">
            <a:off x="3421374" y="254698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gray">
          <a:xfrm rot="7535209">
            <a:off x="3510756" y="44616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07" name="AutoShape 7"/>
          <p:cNvSpPr>
            <a:spLocks noChangeArrowheads="1"/>
          </p:cNvSpPr>
          <p:nvPr/>
        </p:nvSpPr>
        <p:spPr bwMode="gray">
          <a:xfrm>
            <a:off x="5346700" y="34591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08" name="AutoShape 8"/>
          <p:cNvSpPr>
            <a:spLocks noChangeArrowheads="1"/>
          </p:cNvSpPr>
          <p:nvPr/>
        </p:nvSpPr>
        <p:spPr bwMode="gray">
          <a:xfrm rot="-10800000">
            <a:off x="2936875" y="34528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09" name="Oval 9"/>
          <p:cNvSpPr>
            <a:spLocks noChangeArrowheads="1"/>
          </p:cNvSpPr>
          <p:nvPr/>
        </p:nvSpPr>
        <p:spPr bwMode="gray">
          <a:xfrm>
            <a:off x="2682875" y="1690688"/>
            <a:ext cx="3743325" cy="3744912"/>
          </a:xfrm>
          <a:prstGeom prst="ellipse">
            <a:avLst/>
          </a:prstGeom>
          <a:noFill/>
          <a:ln w="38100" algn="ctr">
            <a:solidFill>
              <a:schemeClr val="tx2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51210" name="Group 10"/>
          <p:cNvGrpSpPr>
            <a:grpSpLocks/>
          </p:cNvGrpSpPr>
          <p:nvPr/>
        </p:nvGrpSpPr>
        <p:grpSpPr bwMode="auto">
          <a:xfrm>
            <a:off x="3203848" y="1844824"/>
            <a:ext cx="360363" cy="360363"/>
            <a:chOff x="1973" y="1706"/>
            <a:chExt cx="227" cy="227"/>
          </a:xfrm>
        </p:grpSpPr>
        <p:sp>
          <p:nvSpPr>
            <p:cNvPr id="51211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12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1213" name="Group 13"/>
          <p:cNvGrpSpPr>
            <a:grpSpLocks/>
          </p:cNvGrpSpPr>
          <p:nvPr/>
        </p:nvGrpSpPr>
        <p:grpSpPr bwMode="auto">
          <a:xfrm>
            <a:off x="2474913" y="3405188"/>
            <a:ext cx="360362" cy="360362"/>
            <a:chOff x="1565" y="2659"/>
            <a:chExt cx="227" cy="227"/>
          </a:xfrm>
        </p:grpSpPr>
        <p:sp>
          <p:nvSpPr>
            <p:cNvPr id="51214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15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1216" name="Group 16"/>
          <p:cNvGrpSpPr>
            <a:grpSpLocks/>
          </p:cNvGrpSpPr>
          <p:nvPr/>
        </p:nvGrpSpPr>
        <p:grpSpPr bwMode="auto">
          <a:xfrm>
            <a:off x="3338513" y="4948238"/>
            <a:ext cx="360362" cy="360362"/>
            <a:chOff x="2109" y="3612"/>
            <a:chExt cx="227" cy="227"/>
          </a:xfrm>
        </p:grpSpPr>
        <p:sp>
          <p:nvSpPr>
            <p:cNvPr id="51217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18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1219" name="Group 19"/>
          <p:cNvGrpSpPr>
            <a:grpSpLocks/>
          </p:cNvGrpSpPr>
          <p:nvPr/>
        </p:nvGrpSpPr>
        <p:grpSpPr bwMode="auto">
          <a:xfrm>
            <a:off x="5292080" y="1772816"/>
            <a:ext cx="360362" cy="360362"/>
            <a:chOff x="3470" y="1706"/>
            <a:chExt cx="227" cy="227"/>
          </a:xfrm>
        </p:grpSpPr>
        <p:sp>
          <p:nvSpPr>
            <p:cNvPr id="51220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21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1222" name="Group 22"/>
          <p:cNvGrpSpPr>
            <a:grpSpLocks/>
          </p:cNvGrpSpPr>
          <p:nvPr/>
        </p:nvGrpSpPr>
        <p:grpSpPr bwMode="auto">
          <a:xfrm>
            <a:off x="6218238" y="3405188"/>
            <a:ext cx="360362" cy="360362"/>
            <a:chOff x="3923" y="2659"/>
            <a:chExt cx="227" cy="227"/>
          </a:xfrm>
        </p:grpSpPr>
        <p:sp>
          <p:nvSpPr>
            <p:cNvPr id="51223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24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1225" name="Group 25"/>
          <p:cNvGrpSpPr>
            <a:grpSpLocks/>
          </p:cNvGrpSpPr>
          <p:nvPr/>
        </p:nvGrpSpPr>
        <p:grpSpPr bwMode="auto">
          <a:xfrm>
            <a:off x="5324475" y="5005388"/>
            <a:ext cx="360363" cy="360362"/>
            <a:chOff x="3515" y="3521"/>
            <a:chExt cx="227" cy="227"/>
          </a:xfrm>
        </p:grpSpPr>
        <p:sp>
          <p:nvSpPr>
            <p:cNvPr id="51226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27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228" name="Oval 28"/>
          <p:cNvSpPr>
            <a:spLocks noChangeArrowheads="1"/>
          </p:cNvSpPr>
          <p:nvPr/>
        </p:nvSpPr>
        <p:spPr bwMode="gray">
          <a:xfrm>
            <a:off x="2915816" y="2924944"/>
            <a:ext cx="3312368" cy="1341656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en-US" sz="2800" b="1" dirty="0" smtClean="0"/>
              <a:t>Warming - up</a:t>
            </a:r>
            <a:endParaRPr lang="ru-RU" sz="2800" b="1" dirty="0"/>
          </a:p>
        </p:txBody>
      </p:sp>
      <p:sp>
        <p:nvSpPr>
          <p:cNvPr id="51238" name="Text Box 38"/>
          <p:cNvSpPr txBox="1">
            <a:spLocks noChangeArrowheads="1"/>
          </p:cNvSpPr>
          <p:nvPr/>
        </p:nvSpPr>
        <p:spPr bwMode="auto">
          <a:xfrm>
            <a:off x="6000760" y="1071547"/>
            <a:ext cx="2357454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Multimedia aids </a:t>
            </a:r>
          </a:p>
          <a:p>
            <a:pPr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(pictures, hypertexts, </a:t>
            </a:r>
          </a:p>
          <a:p>
            <a:pPr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videos etc.)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9" name="Text Box 39"/>
          <p:cNvSpPr txBox="1">
            <a:spLocks noChangeArrowheads="1"/>
          </p:cNvSpPr>
          <p:nvPr/>
        </p:nvSpPr>
        <p:spPr bwMode="auto">
          <a:xfrm>
            <a:off x="928662" y="1214423"/>
            <a:ext cx="257176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Question – and – answer </a:t>
            </a:r>
          </a:p>
          <a:p>
            <a:pPr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exchanges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0" name="Text Box 40"/>
          <p:cNvSpPr txBox="1">
            <a:spLocks noChangeArrowheads="1"/>
          </p:cNvSpPr>
          <p:nvPr/>
        </p:nvSpPr>
        <p:spPr bwMode="auto">
          <a:xfrm>
            <a:off x="6619875" y="3429000"/>
            <a:ext cx="176683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Association </a:t>
            </a:r>
          </a:p>
          <a:p>
            <a:pPr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of ideas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1" name="Text Box 41"/>
          <p:cNvSpPr txBox="1">
            <a:spLocks noChangeArrowheads="1"/>
          </p:cNvSpPr>
          <p:nvPr/>
        </p:nvSpPr>
        <p:spPr bwMode="auto">
          <a:xfrm>
            <a:off x="5705475" y="5029200"/>
            <a:ext cx="202972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 smtClean="0"/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Map drawing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2" name="Text Box 42"/>
          <p:cNvSpPr txBox="1">
            <a:spLocks noChangeArrowheads="1"/>
          </p:cNvSpPr>
          <p:nvPr/>
        </p:nvSpPr>
        <p:spPr bwMode="auto">
          <a:xfrm>
            <a:off x="256073" y="3429000"/>
            <a:ext cx="221727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Fill – in – the – </a:t>
            </a:r>
          </a:p>
          <a:p>
            <a:pPr algn="r"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blank exercises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3" name="Text Box 43"/>
          <p:cNvSpPr txBox="1">
            <a:spLocks noChangeArrowheads="1"/>
          </p:cNvSpPr>
          <p:nvPr/>
        </p:nvSpPr>
        <p:spPr bwMode="auto">
          <a:xfrm>
            <a:off x="1682560" y="4967288"/>
            <a:ext cx="162897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Chain drill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мпас">
  <a:themeElements>
    <a:clrScheme name="170Gp_natural_light 3">
      <a:dk1>
        <a:srgbClr val="000000"/>
      </a:dk1>
      <a:lt1>
        <a:srgbClr val="FFFFFF"/>
      </a:lt1>
      <a:dk2>
        <a:srgbClr val="632769"/>
      </a:dk2>
      <a:lt2>
        <a:srgbClr val="C0C0C0"/>
      </a:lt2>
      <a:accent1>
        <a:srgbClr val="8B8DE1"/>
      </a:accent1>
      <a:accent2>
        <a:srgbClr val="DEA548"/>
      </a:accent2>
      <a:accent3>
        <a:srgbClr val="FFFFFF"/>
      </a:accent3>
      <a:accent4>
        <a:srgbClr val="000000"/>
      </a:accent4>
      <a:accent5>
        <a:srgbClr val="C4C5EE"/>
      </a:accent5>
      <a:accent6>
        <a:srgbClr val="C99540"/>
      </a:accent6>
      <a:hlink>
        <a:srgbClr val="58AFD2"/>
      </a:hlink>
      <a:folHlink>
        <a:srgbClr val="E2E25E"/>
      </a:folHlink>
    </a:clrScheme>
    <a:fontScheme name="170Gp_natural_ligh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70Gp_natural_light 1">
        <a:dk1>
          <a:srgbClr val="000000"/>
        </a:dk1>
        <a:lt1>
          <a:srgbClr val="FFFFFF"/>
        </a:lt1>
        <a:dk2>
          <a:srgbClr val="21858F"/>
        </a:dk2>
        <a:lt2>
          <a:srgbClr val="DDDDDD"/>
        </a:lt2>
        <a:accent1>
          <a:srgbClr val="66ABDA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B8D2EA"/>
        </a:accent5>
        <a:accent6>
          <a:srgbClr val="5C8A00"/>
        </a:accent6>
        <a:hlink>
          <a:srgbClr val="9369E7"/>
        </a:hlink>
        <a:folHlink>
          <a:srgbClr val="F0DA6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0Gp_natural_light 2">
        <a:dk1>
          <a:srgbClr val="000000"/>
        </a:dk1>
        <a:lt1>
          <a:srgbClr val="FFFFFF"/>
        </a:lt1>
        <a:dk2>
          <a:srgbClr val="333399"/>
        </a:dk2>
        <a:lt2>
          <a:srgbClr val="C0C0C0"/>
        </a:lt2>
        <a:accent1>
          <a:srgbClr val="88BEF4"/>
        </a:accent1>
        <a:accent2>
          <a:srgbClr val="F1900F"/>
        </a:accent2>
        <a:accent3>
          <a:srgbClr val="FFFFFF"/>
        </a:accent3>
        <a:accent4>
          <a:srgbClr val="000000"/>
        </a:accent4>
        <a:accent5>
          <a:srgbClr val="C3DBF8"/>
        </a:accent5>
        <a:accent6>
          <a:srgbClr val="DA820C"/>
        </a:accent6>
        <a:hlink>
          <a:srgbClr val="008080"/>
        </a:hlink>
        <a:folHlink>
          <a:srgbClr val="FFE2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0Gp_natural_light 3">
        <a:dk1>
          <a:srgbClr val="000000"/>
        </a:dk1>
        <a:lt1>
          <a:srgbClr val="FFFFFF"/>
        </a:lt1>
        <a:dk2>
          <a:srgbClr val="632769"/>
        </a:dk2>
        <a:lt2>
          <a:srgbClr val="C0C0C0"/>
        </a:lt2>
        <a:accent1>
          <a:srgbClr val="8B8DE1"/>
        </a:accent1>
        <a:accent2>
          <a:srgbClr val="DEA548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C99540"/>
        </a:accent6>
        <a:hlink>
          <a:srgbClr val="58AFD2"/>
        </a:hlink>
        <a:folHlink>
          <a:srgbClr val="E2E25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компас</Template>
  <TotalTime>364</TotalTime>
  <Words>385</Words>
  <Application>Microsoft Office PowerPoint</Application>
  <PresentationFormat>Экран (4:3)</PresentationFormat>
  <Paragraphs>90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компас</vt:lpstr>
      <vt:lpstr>Объект упаковщика для оболочки</vt:lpstr>
      <vt:lpstr>Teachers-training workshop  “Practicing new lexis: activity types” </vt:lpstr>
      <vt:lpstr> Target teacher group</vt:lpstr>
      <vt:lpstr>The main aims of teaching vocabulary: </vt:lpstr>
      <vt:lpstr>Teaching vocabulary objectives:</vt:lpstr>
      <vt:lpstr>Learning Outcomes</vt:lpstr>
      <vt:lpstr>The essence of vocabulary</vt:lpstr>
      <vt:lpstr>Stages of PPP teaching:</vt:lpstr>
      <vt:lpstr>Lesson stages:</vt:lpstr>
      <vt:lpstr>Different  types of activities:</vt:lpstr>
      <vt:lpstr>Presentation: DIFFERENT KINDS OF SHOPS:</vt:lpstr>
      <vt:lpstr> A list of glue phrases </vt:lpstr>
      <vt:lpstr>Practice:             Watch the video</vt:lpstr>
      <vt:lpstr>Production: Example</vt:lpstr>
      <vt:lpstr>Production:    Produce own dialogues  “At the gift shop”</vt:lpstr>
      <vt:lpstr>Reflection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Practising new lexis: activity types</dc:title>
  <dc:creator>Римма</dc:creator>
  <cp:lastModifiedBy>Acer</cp:lastModifiedBy>
  <cp:revision>42</cp:revision>
  <dcterms:created xsi:type="dcterms:W3CDTF">2016-12-18T11:48:36Z</dcterms:created>
  <dcterms:modified xsi:type="dcterms:W3CDTF">2017-04-02T09:37:33Z</dcterms:modified>
</cp:coreProperties>
</file>