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0"/>
  </p:notesMasterIdLst>
  <p:sldIdLst>
    <p:sldId id="263" r:id="rId2"/>
    <p:sldId id="256" r:id="rId3"/>
    <p:sldId id="260" r:id="rId4"/>
    <p:sldId id="262" r:id="rId5"/>
    <p:sldId id="257" r:id="rId6"/>
    <p:sldId id="264" r:id="rId7"/>
    <p:sldId id="261" r:id="rId8"/>
    <p:sldId id="259" r:id="rId9"/>
    <p:sldId id="258" r:id="rId10"/>
    <p:sldId id="265" r:id="rId11"/>
    <p:sldId id="266" r:id="rId12"/>
    <p:sldId id="267" r:id="rId13"/>
    <p:sldId id="271" r:id="rId14"/>
    <p:sldId id="269" r:id="rId15"/>
    <p:sldId id="272" r:id="rId16"/>
    <p:sldId id="274" r:id="rId17"/>
    <p:sldId id="273" r:id="rId18"/>
    <p:sldId id="275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491" autoAdjust="0"/>
    <p:restoredTop sz="94660"/>
  </p:normalViewPr>
  <p:slideViewPr>
    <p:cSldViewPr>
      <p:cViewPr varScale="1">
        <p:scale>
          <a:sx n="64" d="100"/>
          <a:sy n="64" d="100"/>
        </p:scale>
        <p:origin x="-120" y="-18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6C8FF5A-8B6A-4CCD-9A75-493B52659F6E}" type="datetimeFigureOut">
              <a:rPr lang="ru-RU" smtClean="0"/>
              <a:pPr/>
              <a:t>11.01.2014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FE02AB-CC2B-4FB9-8E71-B7B1811092A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11.01.2014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11.01.2014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11.01.2014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11.01.2014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11.01.2014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11.01.2014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11.01.2014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11.01.2014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13" Type="http://schemas.openxmlformats.org/officeDocument/2006/relationships/hyperlink" Target="http://images.yandex.ru/yandsearch?img_url=http://media.healthday.com/images/editorial/Chimp.jpg&amp;iorient=&amp;icolor=&amp;site=&amp;text=%D0%BE%D0%B1%D0%B5%D0%B7%D1%8C%D1%8F%D0%BD%D0%B0&amp;wp=&amp;pos=13&amp;isize=&amp;type=&amp;recent=&amp;rpt=simage&amp;itype=&amp;nojs=1" TargetMode="External"/><Relationship Id="rId3" Type="http://schemas.openxmlformats.org/officeDocument/2006/relationships/hyperlink" Target="http://images.yandex.ru/yandsearch?img_url=http://physics.unl.edu/dept/directories/images/gradpics/Cat.jpg&amp;iorient=&amp;icolor=&amp;site=&amp;text=%D0%BA%D0%BE%D1%82&amp;wp=&amp;pos=3&amp;isize=&amp;type=&amp;recent=&amp;rpt=simage&amp;itype=&amp;nojs=1" TargetMode="External"/><Relationship Id="rId7" Type="http://schemas.openxmlformats.org/officeDocument/2006/relationships/hyperlink" Target="http://images.yandex.ru/yandsearch?img_url=http://lifeglobe.net/media/entry/0/2-187.jpg&amp;iorient=&amp;icolor=&amp;site=&amp;text=%D0%BF%D0%B5%D1%82%D1%83%D1%85&amp;wp=&amp;pos=1&amp;isize=&amp;type=&amp;recent=&amp;rpt=simage&amp;itype=&amp;nojs=1" TargetMode="External"/><Relationship Id="rId12" Type="http://schemas.openxmlformats.org/officeDocument/2006/relationships/image" Target="../media/image14.jpeg"/><Relationship Id="rId2" Type="http://schemas.openxmlformats.org/officeDocument/2006/relationships/slide" Target="slide2.xml"/><Relationship Id="rId16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11" Type="http://schemas.openxmlformats.org/officeDocument/2006/relationships/hyperlink" Target="http://files.seclub.org/pic/8/f/4/8f4bc4cca15e39e2b8906a314a6aeafa.jpg" TargetMode="External"/><Relationship Id="rId5" Type="http://schemas.openxmlformats.org/officeDocument/2006/relationships/hyperlink" Target="http://admex.org/wp-content/uploads/2012/08/211.jpg" TargetMode="External"/><Relationship Id="rId15" Type="http://schemas.openxmlformats.org/officeDocument/2006/relationships/hyperlink" Target="http://vospitatel.edu54.ru/sites/default/files/images/2010/09/691b9108f43f021238bb415f69a80b3d425e89bc_5.jpg" TargetMode="External"/><Relationship Id="rId10" Type="http://schemas.openxmlformats.org/officeDocument/2006/relationships/image" Target="../media/image13.jpeg"/><Relationship Id="rId4" Type="http://schemas.openxmlformats.org/officeDocument/2006/relationships/image" Target="../media/image10.jpeg"/><Relationship Id="rId9" Type="http://schemas.openxmlformats.org/officeDocument/2006/relationships/hyperlink" Target="http://www.yaplakal.com/uploads/post-13-13070186506039.jpg" TargetMode="External"/><Relationship Id="rId14" Type="http://schemas.openxmlformats.org/officeDocument/2006/relationships/image" Target="../media/image15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hyperlink" Target="http://images.yandex.ru/yandsearch?img_url=http://iscience.ru/wp-content/uploads/2008/06/nile_crocodile.jpg&amp;iorient=&amp;icolor=&amp;site=&amp;text=%D0%BA%D1%80%D0%BE%D0%BA%D0%BE%D0%B4%D0%B8%D0%BB&amp;wp=&amp;pos=17&amp;isize=&amp;type=&amp;recent=&amp;rpt=simage&amp;itype=&amp;nojs=1" TargetMode="External"/><Relationship Id="rId1" Type="http://schemas.openxmlformats.org/officeDocument/2006/relationships/slideLayout" Target="../slideLayouts/slideLayout7.xml"/><Relationship Id="rId6" Type="http://schemas.openxmlformats.org/officeDocument/2006/relationships/slide" Target="slide2.xml"/><Relationship Id="rId5" Type="http://schemas.openxmlformats.org/officeDocument/2006/relationships/image" Target="../media/image18.jpeg"/><Relationship Id="rId4" Type="http://schemas.openxmlformats.org/officeDocument/2006/relationships/hyperlink" Target="http://g.mynet.com/i/45/163469-turklere-has-ozellikler--21.jpg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gif"/><Relationship Id="rId5" Type="http://schemas.openxmlformats.org/officeDocument/2006/relationships/hyperlink" Target="http://shoppingsite.am/wp-content/uploads/Pluto_sits1.gif" TargetMode="External"/><Relationship Id="rId4" Type="http://schemas.openxmlformats.org/officeDocument/2006/relationships/image" Target="../media/image20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12.xml"/><Relationship Id="rId13" Type="http://schemas.openxmlformats.org/officeDocument/2006/relationships/slide" Target="slide3.xml"/><Relationship Id="rId18" Type="http://schemas.openxmlformats.org/officeDocument/2006/relationships/slide" Target="slide16.xml"/><Relationship Id="rId3" Type="http://schemas.openxmlformats.org/officeDocument/2006/relationships/slide" Target="slide9.xml"/><Relationship Id="rId7" Type="http://schemas.openxmlformats.org/officeDocument/2006/relationships/slide" Target="slide14.xml"/><Relationship Id="rId12" Type="http://schemas.openxmlformats.org/officeDocument/2006/relationships/slide" Target="slide4.xml"/><Relationship Id="rId17" Type="http://schemas.openxmlformats.org/officeDocument/2006/relationships/slide" Target="slide17.xml"/><Relationship Id="rId2" Type="http://schemas.openxmlformats.org/officeDocument/2006/relationships/slide" Target="slide10.xml"/><Relationship Id="rId16" Type="http://schemas.openxmlformats.org/officeDocument/2006/relationships/slide" Target="slide15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3.xml"/><Relationship Id="rId11" Type="http://schemas.openxmlformats.org/officeDocument/2006/relationships/slide" Target="slide5.xml"/><Relationship Id="rId5" Type="http://schemas.openxmlformats.org/officeDocument/2006/relationships/slide" Target="slide7.xml"/><Relationship Id="rId15" Type="http://schemas.openxmlformats.org/officeDocument/2006/relationships/image" Target="../media/image4.jpeg"/><Relationship Id="rId10" Type="http://schemas.openxmlformats.org/officeDocument/2006/relationships/slide" Target="slide6.xml"/><Relationship Id="rId19" Type="http://schemas.openxmlformats.org/officeDocument/2006/relationships/slide" Target="slide18.xml"/><Relationship Id="rId4" Type="http://schemas.openxmlformats.org/officeDocument/2006/relationships/slide" Target="slide8.xml"/><Relationship Id="rId9" Type="http://schemas.openxmlformats.org/officeDocument/2006/relationships/slide" Target="slide11.xml"/><Relationship Id="rId14" Type="http://schemas.openxmlformats.org/officeDocument/2006/relationships/hyperlink" Target="http://photohumor.ru/photo/smajliki/radostnyj_smajlik_s_konfiti/14-0-951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hyperlink" Target="http://images.yandex.ru/yandsearch?img_url=http://img-fotki.yandex.ru/get/4400/ivanpobeda.114/0_3b1ee_1595afee_XL.jpg&amp;iorient=&amp;icolor=&amp;site=&amp;text=%D0%B6%D0%B8%D0%B2%D0%BE%D1%82%D0%BD%D1%8B%D0%B5%20%D0%BA%D1%80%D0%BE%D0%BB%D0%B8%D0%BA%D0%B8&amp;wp=&amp;pos=19&amp;isize=&amp;type=&amp;recent=&amp;rpt=simage&amp;itype=&amp;nojs=1" TargetMode="External"/><Relationship Id="rId7" Type="http://schemas.openxmlformats.org/officeDocument/2006/relationships/hyperlink" Target="http://images.yandex.ru/yandsearch?img_url=http://kp.ru/f/12/image/16/55/1535516.jpg&amp;iorient=&amp;icolor=&amp;site=&amp;text=%D1%83%D1%82%D0%BA%D0%B8&amp;wp=&amp;pos=3&amp;isize=&amp;type=&amp;recent=&amp;rpt=simage&amp;itype=&amp;nojs=1" TargetMode="External"/><Relationship Id="rId12" Type="http://schemas.openxmlformats.org/officeDocument/2006/relationships/image" Target="../media/image9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11" Type="http://schemas.openxmlformats.org/officeDocument/2006/relationships/hyperlink" Target="http://images.yandex.ru/yandsearch?img_url=http://byaki.net/uploads/posts/2008-02/1202565078_7.jpg&amp;iorient=&amp;icolor=&amp;site=&amp;text=3%20%D1%82%D0%B8%D0%B3%D1%80%D0%B0&amp;wp=&amp;pos=28&amp;isize=&amp;type=&amp;recent=&amp;rpt=simage&amp;itype=&amp;nojs=1" TargetMode="External"/><Relationship Id="rId5" Type="http://schemas.openxmlformats.org/officeDocument/2006/relationships/hyperlink" Target="http://images.yandex.ru/yandsearch?img_url=http://photo.starnet.ru/Thematic_Wallpapers/Zhizn/Dikie_zhivotnye/amphibia_reptiles/images/FROG.jpg&amp;iorient=&amp;icolor=&amp;site=&amp;text=%D0%B6%D0%B8%D0%B2%D0%BE%D1%82%D0%BD%D1%8B%D0%B5%20%D0%BB%D1%8F%D0%B3%D1%83%D1%88%D0%BA%D0%B8&amp;wp=&amp;pos=9&amp;isize=&amp;type=&amp;recent=&amp;rpt=simage&amp;itype=&amp;nojs=1" TargetMode="External"/><Relationship Id="rId10" Type="http://schemas.openxmlformats.org/officeDocument/2006/relationships/image" Target="../media/image8.jpeg"/><Relationship Id="rId4" Type="http://schemas.openxmlformats.org/officeDocument/2006/relationships/image" Target="../media/image5.jpeg"/><Relationship Id="rId9" Type="http://schemas.openxmlformats.org/officeDocument/2006/relationships/hyperlink" Target="http://images.yandex.ru/yandsearch?img_url=http://www.webpark.ru/uploads34/dogs_34.jpg&amp;iorient=&amp;icolor=&amp;site=&amp;text=3%20%D1%81%D0%BE%D0%B1%D0%B0%D0%BA%D0%B8&amp;wp=&amp;pos=14&amp;isize=&amp;type=&amp;recent=&amp;rpt=simage&amp;itype=&amp;nojs=1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4" descr="imageshow32"/>
          <p:cNvPicPr>
            <a:picLocks noChangeAspect="1" noChangeArrowheads="1"/>
          </p:cNvPicPr>
          <p:nvPr/>
        </p:nvPicPr>
        <p:blipFill>
          <a:blip r:embed="rId2" cstate="print">
            <a:lum contrast="-6000"/>
          </a:blip>
          <a:srcRect/>
          <a:stretch>
            <a:fillRect/>
          </a:stretch>
        </p:blipFill>
        <p:spPr bwMode="auto">
          <a:xfrm>
            <a:off x="0" y="0"/>
            <a:ext cx="9144000" cy="6859588"/>
          </a:xfrm>
          <a:prstGeom prst="rect">
            <a:avLst/>
          </a:prstGeom>
          <a:noFill/>
        </p:spPr>
      </p:pic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0" y="0"/>
            <a:ext cx="4968676" cy="1081088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accent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Викторина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accent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по английскому языку </a:t>
            </a:r>
            <a:endParaRPr kumimoji="0" lang="ru-RU" sz="3200" b="1" i="0" u="none" strike="noStrike" kern="1200" cap="all" spc="0" normalizeH="0" baseline="0" noProof="0" dirty="0">
              <a:ln>
                <a:noFill/>
              </a:ln>
              <a:solidFill>
                <a:schemeClr val="accent2"/>
              </a:solidFill>
              <a:effectLst>
                <a:reflection blurRad="12700" stA="48000" endA="300" endPos="55000" dir="5400000" sy="-9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51520" y="5589240"/>
            <a:ext cx="741682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cs typeface="Aharoni" pitchFamily="2" charset="-79"/>
              </a:rPr>
              <a:t>«</a:t>
            </a:r>
            <a:r>
              <a:rPr lang="en-US" sz="6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  <a:t>Funny English</a:t>
            </a:r>
            <a:r>
              <a:rPr lang="ru-RU" sz="6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cs typeface="Aharoni" pitchFamily="2" charset="-79"/>
              </a:rPr>
              <a:t>»</a:t>
            </a:r>
            <a:endParaRPr lang="ru-RU" sz="6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cs typeface="Aharoni" pitchFamily="2" charset="-79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домой 1">
            <a:hlinkClick r:id="rId2" action="ppaction://hlinksldjump" highlightClick="1"/>
          </p:cNvPr>
          <p:cNvSpPr/>
          <p:nvPr/>
        </p:nvSpPr>
        <p:spPr>
          <a:xfrm>
            <a:off x="7668344" y="5733256"/>
            <a:ext cx="936104" cy="93610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683568" y="404664"/>
            <a:ext cx="7848872" cy="136815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Послушай небольшой рассказ и </a:t>
            </a:r>
          </a:p>
          <a:p>
            <a:pPr algn="ctr"/>
            <a:r>
              <a:rPr lang="ru-RU" sz="3200" b="1" dirty="0" smtClean="0"/>
              <a:t>назови все числа, прозвучавшие в нем.</a:t>
            </a:r>
            <a:endParaRPr lang="ru-RU" sz="3200" b="1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539552" y="2132856"/>
            <a:ext cx="8280920" cy="3672408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000" dirty="0" smtClean="0">
                <a:latin typeface="Arial Black" pitchFamily="34" charset="0"/>
              </a:rPr>
              <a:t>Hello, I am Mary. </a:t>
            </a:r>
          </a:p>
          <a:p>
            <a:pPr algn="ctr"/>
            <a:r>
              <a:rPr lang="en-US" sz="4000" dirty="0" smtClean="0">
                <a:latin typeface="Arial Black" pitchFamily="34" charset="0"/>
              </a:rPr>
              <a:t>I am </a:t>
            </a:r>
            <a:r>
              <a:rPr lang="en-US" sz="4000" dirty="0" smtClean="0">
                <a:solidFill>
                  <a:srgbClr val="FF0000"/>
                </a:solidFill>
                <a:latin typeface="Arial Black" pitchFamily="34" charset="0"/>
              </a:rPr>
              <a:t>seven</a:t>
            </a:r>
            <a:r>
              <a:rPr lang="en-US" sz="4000" dirty="0" smtClean="0">
                <a:latin typeface="Arial Black" pitchFamily="34" charset="0"/>
              </a:rPr>
              <a:t>. I have got </a:t>
            </a:r>
          </a:p>
          <a:p>
            <a:pPr algn="ctr"/>
            <a:r>
              <a:rPr lang="en-US" sz="4000" dirty="0" smtClean="0">
                <a:latin typeface="Arial Black" pitchFamily="34" charset="0"/>
              </a:rPr>
              <a:t>a mother, a father and </a:t>
            </a:r>
          </a:p>
          <a:p>
            <a:pPr algn="ctr"/>
            <a:r>
              <a:rPr lang="en-US" sz="4000" dirty="0" smtClean="0">
                <a:solidFill>
                  <a:srgbClr val="FF0000"/>
                </a:solidFill>
                <a:latin typeface="Arial Black" pitchFamily="34" charset="0"/>
              </a:rPr>
              <a:t>two</a:t>
            </a:r>
            <a:r>
              <a:rPr lang="en-US" sz="4000" dirty="0" smtClean="0">
                <a:latin typeface="Arial Black" pitchFamily="34" charset="0"/>
              </a:rPr>
              <a:t> brothers. I have got </a:t>
            </a:r>
            <a:r>
              <a:rPr lang="en-US" sz="4000" dirty="0" smtClean="0">
                <a:solidFill>
                  <a:srgbClr val="FF0000"/>
                </a:solidFill>
                <a:latin typeface="Arial Black" pitchFamily="34" charset="0"/>
              </a:rPr>
              <a:t>one</a:t>
            </a:r>
            <a:r>
              <a:rPr lang="en-US" sz="4000" dirty="0" smtClean="0">
                <a:latin typeface="Arial Black" pitchFamily="34" charset="0"/>
              </a:rPr>
              <a:t> cat and </a:t>
            </a:r>
            <a:r>
              <a:rPr lang="en-US" sz="4000" dirty="0" smtClean="0">
                <a:solidFill>
                  <a:srgbClr val="FF0000"/>
                </a:solidFill>
                <a:latin typeface="Arial Black" pitchFamily="34" charset="0"/>
              </a:rPr>
              <a:t>three</a:t>
            </a:r>
            <a:r>
              <a:rPr lang="en-US" sz="4000" dirty="0" smtClean="0">
                <a:latin typeface="Arial Black" pitchFamily="34" charset="0"/>
              </a:rPr>
              <a:t> parrots. 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479634" y="2967335"/>
            <a:ext cx="18473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домой 1">
            <a:hlinkClick r:id="rId2" action="ppaction://hlinksldjump" highlightClick="1"/>
          </p:cNvPr>
          <p:cNvSpPr/>
          <p:nvPr/>
        </p:nvSpPr>
        <p:spPr>
          <a:xfrm>
            <a:off x="7668344" y="5733256"/>
            <a:ext cx="936104" cy="93610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 smtClean="0"/>
          </a:p>
          <a:p>
            <a:pPr algn="ctr"/>
            <a:endParaRPr lang="ru-RU" dirty="0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683568" y="404664"/>
            <a:ext cx="7848872" cy="136815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/>
              <a:t>Назови животных</a:t>
            </a:r>
            <a:r>
              <a:rPr lang="ru-RU" sz="3600" b="1" dirty="0" smtClean="0"/>
              <a:t>.</a:t>
            </a:r>
            <a:r>
              <a:rPr lang="en-US" sz="3600" b="1" dirty="0" smtClean="0"/>
              <a:t> </a:t>
            </a:r>
          </a:p>
          <a:p>
            <a:pPr algn="ctr"/>
            <a:r>
              <a:rPr lang="en-US" sz="3600" b="1" dirty="0" smtClean="0"/>
              <a:t>It is a …</a:t>
            </a:r>
            <a:endParaRPr lang="ru-RU" sz="3600" b="1" dirty="0"/>
          </a:p>
        </p:txBody>
      </p:sp>
      <p:pic>
        <p:nvPicPr>
          <p:cNvPr id="9218" name="Picture 2" descr="http://im5-tub-ru.yandex.net/i?id=311411590-62-72&amp;n=21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560" y="2420887"/>
            <a:ext cx="1658492" cy="1564615"/>
          </a:xfrm>
          <a:prstGeom prst="rect">
            <a:avLst/>
          </a:prstGeom>
          <a:noFill/>
        </p:spPr>
      </p:pic>
      <p:pic>
        <p:nvPicPr>
          <p:cNvPr id="9219" name="Picture 3" descr="http://admex.org/wp-content/uploads/2012/08/211.jpg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635896" y="4725144"/>
            <a:ext cx="1944216" cy="1427054"/>
          </a:xfrm>
          <a:prstGeom prst="rect">
            <a:avLst/>
          </a:prstGeom>
          <a:noFill/>
        </p:spPr>
      </p:pic>
      <p:pic>
        <p:nvPicPr>
          <p:cNvPr id="9221" name="Picture 5" descr="http://im2-tub-ru.yandex.net/i?id=442172579-53-72&amp;n=21">
            <a:hlinkClick r:id="rId7"/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215158" y="4725144"/>
            <a:ext cx="1331668" cy="1368152"/>
          </a:xfrm>
          <a:prstGeom prst="rect">
            <a:avLst/>
          </a:prstGeom>
          <a:noFill/>
        </p:spPr>
      </p:pic>
      <p:pic>
        <p:nvPicPr>
          <p:cNvPr id="9223" name="Picture 7" descr="http://www.yaplakal.com/uploads/post-13-13070186506039.jpg">
            <a:hlinkClick r:id="rId9"/>
          </p:cNvPr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1259632" y="4797152"/>
            <a:ext cx="1700109" cy="1278277"/>
          </a:xfrm>
          <a:prstGeom prst="rect">
            <a:avLst/>
          </a:prstGeom>
          <a:noFill/>
        </p:spPr>
      </p:pic>
      <p:pic>
        <p:nvPicPr>
          <p:cNvPr id="9225" name="Picture 9" descr="http://files.seclub.org/pic/8/f/4/8f4bc4cca15e39e2b8906a314a6aeafa.jpg">
            <a:hlinkClick r:id="rId11"/>
          </p:cNvPr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2987824" y="2348880"/>
            <a:ext cx="1440160" cy="1704331"/>
          </a:xfrm>
          <a:prstGeom prst="rect">
            <a:avLst/>
          </a:prstGeom>
          <a:noFill/>
        </p:spPr>
      </p:pic>
      <p:pic>
        <p:nvPicPr>
          <p:cNvPr id="9227" name="Picture 11" descr="http://im0-tub-ru.yandex.net/i?id=158444303-08-72&amp;n=21">
            <a:hlinkClick r:id="rId13"/>
          </p:cNvPr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4932040" y="2492896"/>
            <a:ext cx="1905000" cy="1428750"/>
          </a:xfrm>
          <a:prstGeom prst="rect">
            <a:avLst/>
          </a:prstGeom>
          <a:noFill/>
        </p:spPr>
      </p:pic>
      <p:pic>
        <p:nvPicPr>
          <p:cNvPr id="9229" name="Picture 13" descr="http://vospitatel.edu54.ru/sites/default/files/images/2010/09/691b9108f43f021238bb415f69a80b3d425e89bc_5.jpg">
            <a:hlinkClick r:id="rId15"/>
          </p:cNvPr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7308304" y="2420888"/>
            <a:ext cx="1512168" cy="1512168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827584" y="4221088"/>
            <a:ext cx="1368152" cy="3600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/>
              <a:t>cat</a:t>
            </a:r>
            <a:endParaRPr lang="ru-RU" sz="28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2987824" y="4221088"/>
            <a:ext cx="1368152" cy="3600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/>
              <a:t>lion</a:t>
            </a:r>
            <a:endParaRPr lang="ru-RU" sz="2800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7143768" y="4221088"/>
            <a:ext cx="1748712" cy="3600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/>
              <a:t>crocodile</a:t>
            </a:r>
            <a:endParaRPr lang="ru-RU" sz="2800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5000628" y="4221088"/>
            <a:ext cx="1515588" cy="3600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/>
              <a:t>monkey</a:t>
            </a:r>
            <a:endParaRPr lang="ru-RU" sz="2800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1403648" y="6237312"/>
            <a:ext cx="1368152" cy="3600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/>
              <a:t>fox</a:t>
            </a:r>
            <a:endParaRPr lang="ru-RU" sz="2800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5857884" y="6237312"/>
            <a:ext cx="1594436" cy="3600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/>
              <a:t>cockerel</a:t>
            </a:r>
            <a:endParaRPr lang="ru-RU" sz="2800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3779912" y="6237312"/>
            <a:ext cx="1368152" cy="3600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/>
              <a:t>mouse</a:t>
            </a:r>
            <a:endParaRPr lang="ru-RU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9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9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92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18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92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25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92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27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92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29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92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23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92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19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92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21"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домой 1">
            <a:hlinkClick r:id="rId2" action="ppaction://hlinksldjump" highlightClick="1"/>
          </p:cNvPr>
          <p:cNvSpPr/>
          <p:nvPr/>
        </p:nvSpPr>
        <p:spPr>
          <a:xfrm>
            <a:off x="8207896" y="5921896"/>
            <a:ext cx="936104" cy="93610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683568" y="404664"/>
            <a:ext cx="7848872" cy="136815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Распредели животных.</a:t>
            </a:r>
            <a:endParaRPr lang="ru-RU" sz="3600" b="1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467544" y="3933056"/>
          <a:ext cx="7824192" cy="2731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12096"/>
                <a:gridCol w="3912096"/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Дикие 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Домашние </a:t>
                      </a:r>
                      <a:endParaRPr lang="ru-RU" sz="2800" dirty="0"/>
                    </a:p>
                  </a:txBody>
                  <a:tcPr/>
                </a:tc>
              </a:tr>
              <a:tr h="720080"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4716016" y="2636912"/>
            <a:ext cx="1718464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6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Arial Black" pitchFamily="34" charset="0"/>
              </a:rPr>
              <a:t>cats</a:t>
            </a:r>
            <a:endParaRPr lang="ru-RU" sz="36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499992" y="3284984"/>
            <a:ext cx="1638846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6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Arial Black" pitchFamily="34" charset="0"/>
              </a:rPr>
              <a:t>bears</a:t>
            </a:r>
            <a:endParaRPr lang="ru-RU" sz="36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164288" y="2564904"/>
            <a:ext cx="1569724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6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Arial Black" pitchFamily="34" charset="0"/>
              </a:rPr>
              <a:t>foxes</a:t>
            </a:r>
            <a:endParaRPr lang="ru-RU" sz="36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660232" y="3284984"/>
            <a:ext cx="1557862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2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Arial Black" pitchFamily="34" charset="0"/>
              </a:rPr>
              <a:t>ducks</a:t>
            </a:r>
            <a:endParaRPr lang="ru-RU" sz="32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372200" y="1916832"/>
            <a:ext cx="2457724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2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Arial Black" pitchFamily="34" charset="0"/>
              </a:rPr>
              <a:t>elephants</a:t>
            </a:r>
            <a:endParaRPr lang="ru-RU" sz="32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67544" y="3140968"/>
            <a:ext cx="2606996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2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Arial Black" pitchFamily="34" charset="0"/>
              </a:rPr>
              <a:t>crocodiles</a:t>
            </a:r>
            <a:endParaRPr lang="ru-RU" sz="32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95536" y="2276872"/>
            <a:ext cx="2225674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2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Arial Black" pitchFamily="34" charset="0"/>
              </a:rPr>
              <a:t>monkeys</a:t>
            </a:r>
            <a:endParaRPr lang="ru-RU" sz="32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131840" y="2636912"/>
            <a:ext cx="1146468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2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Arial Black" pitchFamily="34" charset="0"/>
              </a:rPr>
              <a:t>pigs</a:t>
            </a:r>
            <a:endParaRPr lang="ru-RU" sz="32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4644008" y="1844824"/>
            <a:ext cx="1284326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2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Arial Black" pitchFamily="34" charset="0"/>
              </a:rPr>
              <a:t>hens</a:t>
            </a:r>
            <a:endParaRPr lang="ru-RU" sz="32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627784" y="2060848"/>
            <a:ext cx="1820370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2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Arial Black" pitchFamily="34" charset="0"/>
              </a:rPr>
              <a:t>rabbits</a:t>
            </a:r>
            <a:endParaRPr lang="ru-RU" sz="32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0.33302  E" pathEditMode="relative" ptsTypes="">
                                      <p:cBhvr>
                                        <p:cTn id="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1.79463E-6 L 0.19982 0.3772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0" y="1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4.15356E-6 L 0.26059 0.40865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0" y="20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16 0.00995 L -0.4967 0.45005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3" y="22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1.74838E-6 L 0.16562 0.36656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3" y="18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-2.33117E-6 L 0.16597 0.36217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3" y="1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4.69935E-6 L -0.50312 0.47756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2" y="2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0.33302  E" pathEditMode="relative" ptsTypes="">
                                      <p:cBhvr>
                                        <p:cTn id="4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5.92044E-7 L -0.43611 0.38321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8" y="19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1.75763E-7 L -0.14167 0.37766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1" y="1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683568" y="404664"/>
            <a:ext cx="7848872" cy="136815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cs typeface="Aharoni" pitchFamily="2" charset="-79"/>
              </a:rPr>
              <a:t>Подбери соответствующие </a:t>
            </a:r>
          </a:p>
          <a:p>
            <a:pPr algn="ctr"/>
            <a:r>
              <a:rPr lang="ru-RU" sz="3600" b="1" dirty="0" smtClean="0">
                <a:cs typeface="Aharoni" pitchFamily="2" charset="-79"/>
              </a:rPr>
              <a:t>картинке предложения .</a:t>
            </a:r>
            <a:endParaRPr lang="ru-RU" sz="3600" b="1" dirty="0">
              <a:cs typeface="Aharoni" pitchFamily="2" charset="-79"/>
            </a:endParaRPr>
          </a:p>
        </p:txBody>
      </p:sp>
      <p:pic>
        <p:nvPicPr>
          <p:cNvPr id="3" name="Picture 2" descr="http://im0-tub-ru.yandex.net/i?id=42199738-26-72&amp;n=21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4077072"/>
            <a:ext cx="3168352" cy="2376264"/>
          </a:xfrm>
          <a:prstGeom prst="rect">
            <a:avLst/>
          </a:prstGeom>
          <a:noFill/>
        </p:spPr>
      </p:pic>
      <p:pic>
        <p:nvPicPr>
          <p:cNvPr id="4" name="Picture 4" descr="http://g.mynet.com/i/45/163469-turklere-has-ozellikler--21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11960" y="4077072"/>
            <a:ext cx="3384376" cy="2343435"/>
          </a:xfrm>
          <a:prstGeom prst="rect">
            <a:avLst/>
          </a:prstGeom>
          <a:noFill/>
        </p:spPr>
      </p:pic>
      <p:sp>
        <p:nvSpPr>
          <p:cNvPr id="5" name="Управляющая кнопка: домой 4">
            <a:hlinkClick r:id="rId6" action="ppaction://hlinksldjump" highlightClick="1"/>
          </p:cNvPr>
          <p:cNvSpPr/>
          <p:nvPr/>
        </p:nvSpPr>
        <p:spPr>
          <a:xfrm>
            <a:off x="7668344" y="5733256"/>
            <a:ext cx="936104" cy="93610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67544" y="2348880"/>
            <a:ext cx="8280920" cy="1368152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latin typeface="Arial Black" pitchFamily="34" charset="0"/>
              </a:rPr>
              <a:t>It is a big animal. It is a bird. </a:t>
            </a:r>
          </a:p>
          <a:p>
            <a:pPr algn="ctr"/>
            <a:r>
              <a:rPr lang="en-US" sz="3200" dirty="0" smtClean="0">
                <a:latin typeface="Arial Black" pitchFamily="34" charset="0"/>
              </a:rPr>
              <a:t>It can fly. It can swim. It is strong. </a:t>
            </a:r>
          </a:p>
          <a:p>
            <a:pPr algn="ctr"/>
            <a:r>
              <a:rPr lang="en-US" sz="3200" dirty="0" smtClean="0">
                <a:latin typeface="Arial Black" pitchFamily="34" charset="0"/>
              </a:rPr>
              <a:t>It is red, blue and yellow.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домой 1">
            <a:hlinkClick r:id="rId2" action="ppaction://hlinksldjump" highlightClick="1"/>
          </p:cNvPr>
          <p:cNvSpPr/>
          <p:nvPr/>
        </p:nvSpPr>
        <p:spPr>
          <a:xfrm>
            <a:off x="7668344" y="5733256"/>
            <a:ext cx="936104" cy="93610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683568" y="404664"/>
            <a:ext cx="7992888" cy="172819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Выбери одного </a:t>
            </a:r>
          </a:p>
          <a:p>
            <a:pPr algn="ctr"/>
            <a:r>
              <a:rPr lang="ru-RU" sz="3600" b="1" dirty="0" smtClean="0"/>
              <a:t>из мультипликационных героев </a:t>
            </a:r>
          </a:p>
          <a:p>
            <a:pPr algn="ctr"/>
            <a:r>
              <a:rPr lang="ru-RU" sz="3600" b="1" dirty="0" smtClean="0"/>
              <a:t>и опиши его.</a:t>
            </a:r>
            <a:endParaRPr lang="ru-RU" sz="3600" b="1" dirty="0"/>
          </a:p>
        </p:txBody>
      </p:sp>
      <p:sp>
        <p:nvSpPr>
          <p:cNvPr id="4" name="Text Box 15"/>
          <p:cNvSpPr txBox="1">
            <a:spLocks noChangeArrowheads="1"/>
          </p:cNvSpPr>
          <p:nvPr/>
        </p:nvSpPr>
        <p:spPr bwMode="auto">
          <a:xfrm>
            <a:off x="250825" y="5589588"/>
            <a:ext cx="6337399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 dirty="0" smtClean="0">
                <a:solidFill>
                  <a:srgbClr val="0000FF"/>
                </a:solidFill>
                <a:latin typeface="Aharoni" pitchFamily="2" charset="-79"/>
                <a:cs typeface="Aharoni" pitchFamily="2" charset="-79"/>
              </a:rPr>
              <a:t>It</a:t>
            </a:r>
            <a:r>
              <a:rPr lang="en-US" sz="2800" dirty="0" smtClean="0">
                <a:solidFill>
                  <a:srgbClr val="0000FF"/>
                </a:solidFill>
                <a:latin typeface="Aharoni" pitchFamily="2" charset="-79"/>
                <a:cs typeface="Aharoni" pitchFamily="2" charset="-79"/>
              </a:rPr>
              <a:t> </a:t>
            </a:r>
            <a:r>
              <a:rPr lang="en-US" sz="2800" dirty="0" smtClean="0">
                <a:solidFill>
                  <a:srgbClr val="0000FF"/>
                </a:solidFill>
                <a:latin typeface="Aharoni" pitchFamily="2" charset="-79"/>
                <a:cs typeface="Aharoni" pitchFamily="2" charset="-79"/>
              </a:rPr>
              <a:t>is … . </a:t>
            </a:r>
            <a:r>
              <a:rPr lang="en-US" sz="2800" dirty="0" smtClean="0">
                <a:solidFill>
                  <a:srgbClr val="0000FF"/>
                </a:solidFill>
                <a:latin typeface="Aharoni" pitchFamily="2" charset="-79"/>
                <a:cs typeface="Aharoni" pitchFamily="2" charset="-79"/>
              </a:rPr>
              <a:t>Its </a:t>
            </a:r>
            <a:r>
              <a:rPr lang="en-US" sz="2800" dirty="0" smtClean="0">
                <a:solidFill>
                  <a:srgbClr val="0000FF"/>
                </a:solidFill>
                <a:latin typeface="Aharoni" pitchFamily="2" charset="-79"/>
                <a:cs typeface="Aharoni" pitchFamily="2" charset="-79"/>
              </a:rPr>
              <a:t>name is … . </a:t>
            </a:r>
            <a:r>
              <a:rPr lang="en-US" sz="2800" dirty="0" smtClean="0">
                <a:solidFill>
                  <a:srgbClr val="0000FF"/>
                </a:solidFill>
                <a:latin typeface="Aharoni" pitchFamily="2" charset="-79"/>
                <a:cs typeface="Aharoni" pitchFamily="2" charset="-79"/>
              </a:rPr>
              <a:t>It </a:t>
            </a:r>
            <a:r>
              <a:rPr lang="en-US" sz="2800" dirty="0">
                <a:solidFill>
                  <a:srgbClr val="0000FF"/>
                </a:solidFill>
                <a:latin typeface="Aharoni" pitchFamily="2" charset="-79"/>
                <a:cs typeface="Aharoni" pitchFamily="2" charset="-79"/>
              </a:rPr>
              <a:t>can… </a:t>
            </a:r>
            <a:r>
              <a:rPr lang="en-US" sz="2800" dirty="0" smtClean="0">
                <a:solidFill>
                  <a:srgbClr val="0000FF"/>
                </a:solidFill>
                <a:latin typeface="Aharoni" pitchFamily="2" charset="-79"/>
                <a:cs typeface="Aharoni" pitchFamily="2" charset="-79"/>
              </a:rPr>
              <a:t>.</a:t>
            </a:r>
          </a:p>
          <a:p>
            <a:pPr algn="ctr">
              <a:spcBef>
                <a:spcPct val="50000"/>
              </a:spcBef>
            </a:pPr>
            <a:r>
              <a:rPr lang="en-US" sz="2800" dirty="0" smtClean="0">
                <a:solidFill>
                  <a:srgbClr val="0000FF"/>
                </a:solidFill>
                <a:latin typeface="Aharoni" pitchFamily="2" charset="-79"/>
                <a:cs typeface="Aharoni" pitchFamily="2" charset="-79"/>
              </a:rPr>
              <a:t> </a:t>
            </a:r>
            <a:r>
              <a:rPr lang="en-US" sz="2800" dirty="0" smtClean="0">
                <a:solidFill>
                  <a:srgbClr val="0000FF"/>
                </a:solidFill>
                <a:latin typeface="Aharoni" pitchFamily="2" charset="-79"/>
                <a:cs typeface="Aharoni" pitchFamily="2" charset="-79"/>
              </a:rPr>
              <a:t>It </a:t>
            </a:r>
            <a:r>
              <a:rPr lang="en-US" sz="2800" dirty="0">
                <a:solidFill>
                  <a:srgbClr val="0000FF"/>
                </a:solidFill>
                <a:latin typeface="Aharoni" pitchFamily="2" charset="-79"/>
                <a:cs typeface="Aharoni" pitchFamily="2" charset="-79"/>
              </a:rPr>
              <a:t>can’t … . </a:t>
            </a:r>
            <a:r>
              <a:rPr lang="en-US" sz="2800" smtClean="0">
                <a:solidFill>
                  <a:srgbClr val="0000FF"/>
                </a:solidFill>
                <a:latin typeface="Aharoni" pitchFamily="2" charset="-79"/>
                <a:cs typeface="Aharoni" pitchFamily="2" charset="-79"/>
              </a:rPr>
              <a:t>It </a:t>
            </a:r>
            <a:r>
              <a:rPr lang="en-US" sz="2800" dirty="0" smtClean="0">
                <a:solidFill>
                  <a:srgbClr val="0000FF"/>
                </a:solidFill>
                <a:latin typeface="Aharoni" pitchFamily="2" charset="-79"/>
                <a:cs typeface="Aharoni" pitchFamily="2" charset="-79"/>
              </a:rPr>
              <a:t>is … and … .</a:t>
            </a:r>
            <a:endParaRPr lang="ru-RU" sz="2800" dirty="0">
              <a:solidFill>
                <a:srgbClr val="0000FF"/>
              </a:solidFill>
              <a:cs typeface="Aharoni" pitchFamily="2" charset="-79"/>
            </a:endParaRPr>
          </a:p>
        </p:txBody>
      </p:sp>
      <p:pic>
        <p:nvPicPr>
          <p:cNvPr id="5" name="Picture 9" descr="91-mickey_mous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19872" y="2348880"/>
            <a:ext cx="2180728" cy="3131273"/>
          </a:xfrm>
          <a:prstGeom prst="rect">
            <a:avLst/>
          </a:prstGeom>
          <a:noFill/>
        </p:spPr>
      </p:pic>
      <p:pic>
        <p:nvPicPr>
          <p:cNvPr id="6" name="Picture 7" descr="60090997_741DonaldDuckPosters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84168" y="2276872"/>
            <a:ext cx="2232248" cy="3130816"/>
          </a:xfrm>
          <a:prstGeom prst="rect">
            <a:avLst/>
          </a:prstGeom>
          <a:noFill/>
        </p:spPr>
      </p:pic>
      <p:pic>
        <p:nvPicPr>
          <p:cNvPr id="6146" name="Picture 2" descr="http://shoppingsite.am/wp-content/uploads/Pluto_sits1.gif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79512" y="2348880"/>
            <a:ext cx="2808312" cy="3055454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домой 1">
            <a:hlinkClick r:id="rId2" action="ppaction://hlinksldjump" highlightClick="1"/>
          </p:cNvPr>
          <p:cNvSpPr/>
          <p:nvPr/>
        </p:nvSpPr>
        <p:spPr>
          <a:xfrm>
            <a:off x="7668344" y="5733256"/>
            <a:ext cx="936104" cy="93610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1071538" y="428604"/>
            <a:ext cx="7072362" cy="11669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800" b="1" dirty="0" smtClean="0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Найди лишнее слово.</a:t>
            </a:r>
            <a:endParaRPr lang="ru-RU" sz="48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071538" y="2214554"/>
            <a:ext cx="7143800" cy="307183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742950" lvl="0" indent="-742950" eaLnBrk="0" fontAlgn="base" hangingPunct="0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r>
              <a:rPr lang="en-US" sz="4400" b="1" dirty="0" smtClean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Pen, clock, frog, hat.</a:t>
            </a:r>
            <a:endParaRPr lang="ru-RU" sz="44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marL="742950" lvl="0" indent="-742950" eaLnBrk="0" fontAlgn="base" hangingPunct="0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r>
              <a:rPr lang="en-US" sz="4400" b="1" dirty="0" smtClean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Tim, Nick, Bob, Ann.</a:t>
            </a:r>
            <a:endParaRPr lang="ru-RU" sz="44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marL="742950" lvl="0" indent="-742950" eaLnBrk="0" fontAlgn="base" hangingPunct="0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r>
              <a:rPr lang="en-US" sz="4400" b="1" dirty="0" smtClean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Black, bad, red, grey.</a:t>
            </a:r>
            <a:endParaRPr lang="ru-RU" sz="44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marL="742950" lvl="0" indent="-742950" eaLnBrk="0" fontAlgn="base" hangingPunct="0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r>
              <a:rPr lang="en-US" sz="4400" b="1" dirty="0" smtClean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Skip, sing, slim, swim.</a:t>
            </a:r>
            <a:endParaRPr lang="en-US" sz="44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домой 1">
            <a:hlinkClick r:id="rId2" action="ppaction://hlinksldjump" highlightClick="1"/>
          </p:cNvPr>
          <p:cNvSpPr/>
          <p:nvPr/>
        </p:nvSpPr>
        <p:spPr>
          <a:xfrm>
            <a:off x="7668344" y="5733256"/>
            <a:ext cx="936104" cy="93610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714348" y="428604"/>
            <a:ext cx="7858180" cy="135732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/>
              <a:t>Составь из слов предложения.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714348" y="2214554"/>
            <a:ext cx="7643866" cy="307183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742950" lvl="0" indent="-742950" eaLnBrk="0" fontAlgn="base" hangingPunct="0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r>
              <a:rPr lang="en-US" sz="4400" b="1" dirty="0" smtClean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swim, can, he?</a:t>
            </a:r>
            <a:endParaRPr lang="ru-RU" sz="44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marL="742950" lvl="0" indent="-742950" eaLnBrk="0" fontAlgn="base" hangingPunct="0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r>
              <a:rPr lang="en-US" sz="4400" b="1" dirty="0" smtClean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is, cat, Tim’s, black.</a:t>
            </a:r>
            <a:endParaRPr lang="ru-RU" sz="44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marL="742950" lvl="0" indent="-742950" eaLnBrk="0" fontAlgn="base" hangingPunct="0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r>
              <a:rPr lang="en-US" sz="4400" b="1" dirty="0" smtClean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can, skip, Mary, run, and.</a:t>
            </a:r>
            <a:endParaRPr lang="ru-RU" sz="44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marL="742950" lvl="0" indent="-742950" eaLnBrk="0" fontAlgn="base" hangingPunct="0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r>
              <a:rPr lang="en-US" sz="4400" b="1" dirty="0" smtClean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am, and, funny, I, nice.</a:t>
            </a:r>
            <a:endParaRPr lang="en-US" sz="44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кругленный прямоугольник 8"/>
          <p:cNvSpPr/>
          <p:nvPr/>
        </p:nvSpPr>
        <p:spPr>
          <a:xfrm>
            <a:off x="785786" y="3071810"/>
            <a:ext cx="7643866" cy="3286148"/>
          </a:xfrm>
          <a:prstGeom prst="roundRect">
            <a:avLst/>
          </a:prstGeom>
        </p:spPr>
        <p:style>
          <a:lnRef idx="1">
            <a:schemeClr val="accent4"/>
          </a:lnRef>
          <a:fillRef idx="1003">
            <a:schemeClr val="lt2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marL="742950" lvl="0" indent="-742950" eaLnBrk="0" fontAlgn="base" hangingPunct="0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r>
              <a:rPr lang="en-US" sz="4000" b="1" dirty="0" smtClean="0">
                <a:solidFill>
                  <a:schemeClr val="tx1"/>
                </a:solidFill>
                <a:ea typeface="Calibri" pitchFamily="34" charset="0"/>
                <a:cs typeface="Times New Roman" pitchFamily="18" charset="0"/>
              </a:rPr>
              <a:t>My sister ……… a pupil.</a:t>
            </a:r>
          </a:p>
          <a:p>
            <a:pPr marL="742950" indent="-742950" eaLnBrk="0" fontAlgn="base" hangingPunct="0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r>
              <a:rPr lang="en-US" sz="4000" b="1" dirty="0" smtClean="0">
                <a:solidFill>
                  <a:schemeClr val="tx1"/>
                </a:solidFill>
                <a:ea typeface="Calibri" pitchFamily="34" charset="0"/>
                <a:cs typeface="Times New Roman" pitchFamily="18" charset="0"/>
              </a:rPr>
              <a:t>Dogs ………… run and jump.</a:t>
            </a:r>
            <a:endParaRPr lang="ru-RU" sz="4000" b="1" dirty="0" smtClean="0">
              <a:solidFill>
                <a:schemeClr val="tx1"/>
              </a:solidFill>
              <a:cs typeface="Arial" pitchFamily="34" charset="0"/>
            </a:endParaRPr>
          </a:p>
          <a:p>
            <a:pPr marL="742950" lvl="0" indent="-742950" eaLnBrk="0" fontAlgn="base" hangingPunct="0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r>
              <a:rPr lang="en-US" sz="4000" b="1" dirty="0" smtClean="0">
                <a:solidFill>
                  <a:schemeClr val="tx1"/>
                </a:solidFill>
                <a:ea typeface="Calibri" pitchFamily="34" charset="0"/>
                <a:cs typeface="Times New Roman" pitchFamily="18" charset="0"/>
              </a:rPr>
              <a:t>I ……….. got  a blue parrot.</a:t>
            </a:r>
            <a:endParaRPr lang="ru-RU" sz="4000" b="1" dirty="0" smtClean="0">
              <a:solidFill>
                <a:schemeClr val="tx1"/>
              </a:solidFill>
              <a:cs typeface="Arial" pitchFamily="34" charset="0"/>
            </a:endParaRPr>
          </a:p>
          <a:p>
            <a:pPr marL="742950" lvl="0" indent="-742950" eaLnBrk="0" fontAlgn="base" hangingPunct="0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r>
              <a:rPr lang="en-US" sz="4000" b="1" dirty="0" smtClean="0">
                <a:solidFill>
                  <a:schemeClr val="tx1"/>
                </a:solidFill>
                <a:ea typeface="Calibri" pitchFamily="34" charset="0"/>
                <a:cs typeface="Times New Roman" pitchFamily="18" charset="0"/>
              </a:rPr>
              <a:t>Frogs ………………… fly.</a:t>
            </a:r>
          </a:p>
          <a:p>
            <a:pPr marL="742950" lvl="0" indent="-742950" eaLnBrk="0" fontAlgn="base" hangingPunct="0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r>
              <a:rPr lang="en-US" sz="4000" b="1" dirty="0" smtClean="0">
                <a:solidFill>
                  <a:schemeClr val="tx1"/>
                </a:solidFill>
                <a:cs typeface="Arial" pitchFamily="34" charset="0"/>
              </a:rPr>
              <a:t>Mary and Ann ………… friends.</a:t>
            </a:r>
          </a:p>
        </p:txBody>
      </p:sp>
      <p:sp>
        <p:nvSpPr>
          <p:cNvPr id="2" name="Управляющая кнопка: домой 1">
            <a:hlinkClick r:id="rId2" action="ppaction://hlinksldjump" highlightClick="1"/>
          </p:cNvPr>
          <p:cNvSpPr/>
          <p:nvPr/>
        </p:nvSpPr>
        <p:spPr>
          <a:xfrm>
            <a:off x="8001024" y="5715016"/>
            <a:ext cx="936104" cy="93610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714348" y="428604"/>
            <a:ext cx="8001056" cy="11669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400" b="1" dirty="0" smtClean="0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Вставь слова в предложения.</a:t>
            </a:r>
            <a:endParaRPr lang="ru-RU" sz="44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60143" y="1964614"/>
            <a:ext cx="124906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can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000232" y="1785926"/>
            <a:ext cx="157376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have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929058" y="1785926"/>
            <a:ext cx="66556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is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500826" y="1857364"/>
            <a:ext cx="244432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can not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143504" y="1928802"/>
            <a:ext cx="114165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are</a:t>
            </a:r>
            <a:endParaRPr lang="ru-RU" sz="54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778E-17 -1.15607E-6 L 0.29132 0.2097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6" y="10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0.33295  E" pathEditMode="relative" ptsTypes="">
                                      <p:cBhvr>
                                        <p:cTn id="1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1.15607E-6 L 0.00261 0.15098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" y="7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-3.46821E-6 L -0.35243 0.41341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6" y="20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1.90751E-6 L 0.00121 0.48693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" y="24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домой 1">
            <a:hlinkClick r:id="rId2" action="ppaction://hlinksldjump" highlightClick="1"/>
          </p:cNvPr>
          <p:cNvSpPr/>
          <p:nvPr/>
        </p:nvSpPr>
        <p:spPr>
          <a:xfrm>
            <a:off x="7668344" y="5733256"/>
            <a:ext cx="936104" cy="93610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714348" y="428604"/>
            <a:ext cx="7715304" cy="172819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Прочитай рассказ. Выбери подходящие по смыслу слова.</a:t>
            </a:r>
            <a:endParaRPr lang="ru-RU" sz="3600" dirty="0" smtClean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857224" y="2357430"/>
            <a:ext cx="7572428" cy="3929090"/>
          </a:xfrm>
          <a:prstGeom prst="roundRect">
            <a:avLst/>
          </a:prstGeom>
          <a:ln/>
        </p:spPr>
        <p:style>
          <a:lnRef idx="2">
            <a:schemeClr val="accent2"/>
          </a:lnRef>
          <a:fillRef idx="1002">
            <a:schemeClr val="lt2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latin typeface="Book Antiqua" pitchFamily="18" charset="0"/>
              </a:rPr>
              <a:t>Kate. </a:t>
            </a:r>
            <a:endParaRPr lang="ru-RU" sz="4000" b="1" dirty="0" smtClean="0">
              <a:latin typeface="Book Antiqua" pitchFamily="18" charset="0"/>
            </a:endParaRPr>
          </a:p>
          <a:p>
            <a:pPr algn="ctr"/>
            <a:r>
              <a:rPr lang="en-US" sz="3200" b="1" dirty="0" smtClean="0">
                <a:latin typeface="Book Antiqua" pitchFamily="18" charset="0"/>
              </a:rPr>
              <a:t>I have got a (doctor, friend, skip). </a:t>
            </a:r>
            <a:endParaRPr lang="ru-RU" sz="3200" b="1" dirty="0" smtClean="0">
              <a:latin typeface="Book Antiqua" pitchFamily="18" charset="0"/>
            </a:endParaRPr>
          </a:p>
          <a:p>
            <a:pPr algn="ctr"/>
            <a:r>
              <a:rPr lang="en-US" sz="3200" b="1" dirty="0" smtClean="0">
                <a:latin typeface="Book Antiqua" pitchFamily="18" charset="0"/>
              </a:rPr>
              <a:t>Her name (is, are, can) Kate. </a:t>
            </a:r>
            <a:endParaRPr lang="ru-RU" sz="3200" b="1" dirty="0" smtClean="0">
              <a:latin typeface="Book Antiqua" pitchFamily="18" charset="0"/>
            </a:endParaRPr>
          </a:p>
          <a:p>
            <a:pPr algn="ctr"/>
            <a:r>
              <a:rPr lang="en-US" sz="3200" b="1" dirty="0" smtClean="0">
                <a:latin typeface="Book Antiqua" pitchFamily="18" charset="0"/>
              </a:rPr>
              <a:t>She is (nine, dance, can). </a:t>
            </a:r>
            <a:endParaRPr lang="ru-RU" sz="3200" b="1" dirty="0" smtClean="0">
              <a:latin typeface="Book Antiqua" pitchFamily="18" charset="0"/>
            </a:endParaRPr>
          </a:p>
          <a:p>
            <a:pPr algn="ctr"/>
            <a:r>
              <a:rPr lang="en-US" sz="3200" b="1" dirty="0" smtClean="0">
                <a:latin typeface="Book Antiqua" pitchFamily="18" charset="0"/>
              </a:rPr>
              <a:t>Kate can (fly, draw, clock) well. </a:t>
            </a:r>
            <a:endParaRPr lang="ru-RU" sz="3200" b="1" dirty="0" smtClean="0">
              <a:latin typeface="Book Antiqua" pitchFamily="18" charset="0"/>
            </a:endParaRPr>
          </a:p>
          <a:p>
            <a:pPr algn="ctr"/>
            <a:r>
              <a:rPr lang="en-US" sz="3200" b="1" dirty="0" smtClean="0">
                <a:latin typeface="Book Antiqua" pitchFamily="18" charset="0"/>
              </a:rPr>
              <a:t>Kate (has, have, is) got a nice cat.</a:t>
            </a:r>
            <a:r>
              <a:rPr lang="ru-RU" sz="3200" b="1" dirty="0" smtClean="0">
                <a:latin typeface="Book Antiqua" pitchFamily="18" charset="0"/>
              </a:rPr>
              <a:t> </a:t>
            </a:r>
          </a:p>
          <a:p>
            <a:pPr algn="ctr"/>
            <a:r>
              <a:rPr lang="en-US" sz="3200" b="1" dirty="0" smtClean="0">
                <a:latin typeface="Book Antiqua" pitchFamily="18" charset="0"/>
              </a:rPr>
              <a:t>It is (pink, grey, green).  </a:t>
            </a:r>
            <a:endParaRPr lang="ru-RU" sz="3200" b="1" dirty="0">
              <a:latin typeface="Book Antiqu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539552" y="2852936"/>
            <a:ext cx="2232248" cy="100811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latin typeface="Aharoni" pitchFamily="2" charset="-79"/>
                <a:cs typeface="Aharoni" pitchFamily="2" charset="-79"/>
              </a:rPr>
              <a:t>Числа </a:t>
            </a:r>
            <a:r>
              <a:rPr lang="en-US" sz="3200" b="1" dirty="0" smtClean="0">
                <a:latin typeface="Aharoni" pitchFamily="2" charset="-79"/>
                <a:cs typeface="Aharoni" pitchFamily="2" charset="-79"/>
              </a:rPr>
              <a:t> </a:t>
            </a:r>
            <a:endParaRPr lang="ru-RU" sz="3200" b="1" dirty="0">
              <a:cs typeface="Aharoni" pitchFamily="2" charset="-79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39552" y="4149080"/>
            <a:ext cx="2232248" cy="100811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Aharoni" pitchFamily="2" charset="-79"/>
                <a:cs typeface="Aharoni" pitchFamily="2" charset="-79"/>
              </a:rPr>
              <a:t>Животные</a:t>
            </a:r>
            <a:r>
              <a:rPr lang="en-US" sz="2800" b="1" dirty="0" smtClean="0">
                <a:latin typeface="Aharoni" pitchFamily="2" charset="-79"/>
                <a:cs typeface="Aharoni" pitchFamily="2" charset="-79"/>
              </a:rPr>
              <a:t> </a:t>
            </a:r>
            <a:endParaRPr lang="ru-RU" sz="2800" b="1" dirty="0">
              <a:cs typeface="Aharoni" pitchFamily="2" charset="-79"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7596336" y="2924944"/>
            <a:ext cx="1368152" cy="86409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hlinkClick r:id="rId2" action="ppaction://hlinksldjump"/>
              </a:rPr>
              <a:t>40</a:t>
            </a:r>
            <a:endParaRPr lang="ru-RU" dirty="0"/>
          </a:p>
        </p:txBody>
      </p:sp>
      <p:sp>
        <p:nvSpPr>
          <p:cNvPr id="12" name="Овал 11"/>
          <p:cNvSpPr/>
          <p:nvPr/>
        </p:nvSpPr>
        <p:spPr>
          <a:xfrm>
            <a:off x="6084168" y="2924944"/>
            <a:ext cx="1368152" cy="86409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hlinkClick r:id="rId3" action="ppaction://hlinksldjump"/>
              </a:rPr>
              <a:t>30</a:t>
            </a:r>
            <a:endParaRPr lang="ru-RU" dirty="0"/>
          </a:p>
        </p:txBody>
      </p:sp>
      <p:sp>
        <p:nvSpPr>
          <p:cNvPr id="13" name="Овал 12"/>
          <p:cNvSpPr/>
          <p:nvPr/>
        </p:nvSpPr>
        <p:spPr>
          <a:xfrm>
            <a:off x="4572000" y="2924944"/>
            <a:ext cx="1368152" cy="86409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hlinkClick r:id="rId4" action="ppaction://hlinksldjump"/>
              </a:rPr>
              <a:t>20</a:t>
            </a:r>
            <a:endParaRPr lang="ru-RU" dirty="0"/>
          </a:p>
        </p:txBody>
      </p:sp>
      <p:sp>
        <p:nvSpPr>
          <p:cNvPr id="14" name="Овал 13"/>
          <p:cNvSpPr/>
          <p:nvPr/>
        </p:nvSpPr>
        <p:spPr>
          <a:xfrm>
            <a:off x="3059832" y="2924944"/>
            <a:ext cx="1368152" cy="86409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hlinkClick r:id="rId5" action="ppaction://hlinksldjump"/>
              </a:rPr>
              <a:t>10</a:t>
            </a:r>
            <a:endParaRPr lang="ru-RU" dirty="0"/>
          </a:p>
        </p:txBody>
      </p:sp>
      <p:sp>
        <p:nvSpPr>
          <p:cNvPr id="19" name="Овал 18"/>
          <p:cNvSpPr/>
          <p:nvPr/>
        </p:nvSpPr>
        <p:spPr>
          <a:xfrm>
            <a:off x="6084168" y="4221088"/>
            <a:ext cx="1368152" cy="86409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hlinkClick r:id="rId6" action="ppaction://hlinksldjump"/>
              </a:rPr>
              <a:t>30</a:t>
            </a:r>
            <a:endParaRPr lang="ru-RU" dirty="0"/>
          </a:p>
        </p:txBody>
      </p:sp>
      <p:sp>
        <p:nvSpPr>
          <p:cNvPr id="20" name="Овал 19"/>
          <p:cNvSpPr/>
          <p:nvPr/>
        </p:nvSpPr>
        <p:spPr>
          <a:xfrm>
            <a:off x="7596336" y="4221088"/>
            <a:ext cx="1368152" cy="86409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hlinkClick r:id="rId7" action="ppaction://hlinksldjump"/>
              </a:rPr>
              <a:t>40</a:t>
            </a:r>
            <a:endParaRPr lang="ru-RU" dirty="0"/>
          </a:p>
        </p:txBody>
      </p:sp>
      <p:sp>
        <p:nvSpPr>
          <p:cNvPr id="21" name="Овал 20"/>
          <p:cNvSpPr/>
          <p:nvPr/>
        </p:nvSpPr>
        <p:spPr>
          <a:xfrm>
            <a:off x="4572000" y="4221088"/>
            <a:ext cx="1368152" cy="86409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hlinkClick r:id="rId8" action="ppaction://hlinksldjump"/>
              </a:rPr>
              <a:t>20</a:t>
            </a:r>
            <a:endParaRPr lang="ru-RU" dirty="0"/>
          </a:p>
        </p:txBody>
      </p:sp>
      <p:sp>
        <p:nvSpPr>
          <p:cNvPr id="22" name="Овал 21"/>
          <p:cNvSpPr/>
          <p:nvPr/>
        </p:nvSpPr>
        <p:spPr>
          <a:xfrm>
            <a:off x="3059832" y="4221088"/>
            <a:ext cx="1368152" cy="86409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hlinkClick r:id="rId9" action="ppaction://hlinksldjump"/>
              </a:rPr>
              <a:t>10</a:t>
            </a:r>
            <a:endParaRPr lang="ru-RU" dirty="0"/>
          </a:p>
        </p:txBody>
      </p:sp>
      <p:sp>
        <p:nvSpPr>
          <p:cNvPr id="23" name="Овал 22"/>
          <p:cNvSpPr/>
          <p:nvPr/>
        </p:nvSpPr>
        <p:spPr>
          <a:xfrm>
            <a:off x="7596336" y="1556792"/>
            <a:ext cx="1368152" cy="86409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hlinkClick r:id="rId10" action="ppaction://hlinksldjump"/>
              </a:rPr>
              <a:t>40</a:t>
            </a:r>
            <a:endParaRPr lang="ru-RU" dirty="0"/>
          </a:p>
        </p:txBody>
      </p:sp>
      <p:sp>
        <p:nvSpPr>
          <p:cNvPr id="24" name="Овал 23"/>
          <p:cNvSpPr/>
          <p:nvPr/>
        </p:nvSpPr>
        <p:spPr>
          <a:xfrm>
            <a:off x="6084168" y="1556792"/>
            <a:ext cx="1368152" cy="86409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hlinkClick r:id="rId11" action="ppaction://hlinksldjump"/>
              </a:rPr>
              <a:t>30</a:t>
            </a:r>
            <a:endParaRPr lang="ru-RU" dirty="0"/>
          </a:p>
        </p:txBody>
      </p:sp>
      <p:sp>
        <p:nvSpPr>
          <p:cNvPr id="25" name="Овал 24"/>
          <p:cNvSpPr/>
          <p:nvPr/>
        </p:nvSpPr>
        <p:spPr>
          <a:xfrm>
            <a:off x="4572000" y="1556792"/>
            <a:ext cx="1368152" cy="86409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hlinkClick r:id="rId12" action="ppaction://hlinksldjump"/>
              </a:rPr>
              <a:t>20</a:t>
            </a:r>
            <a:endParaRPr lang="ru-RU" dirty="0"/>
          </a:p>
        </p:txBody>
      </p:sp>
      <p:sp>
        <p:nvSpPr>
          <p:cNvPr id="26" name="Овал 25">
            <a:hlinkClick r:id="rId13" action="ppaction://hlinksldjump"/>
          </p:cNvPr>
          <p:cNvSpPr/>
          <p:nvPr/>
        </p:nvSpPr>
        <p:spPr>
          <a:xfrm>
            <a:off x="3059832" y="1556792"/>
            <a:ext cx="1368152" cy="86409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hlinkClick r:id="rId13" action="ppaction://hlinksldjump"/>
              </a:rPr>
              <a:t>10</a:t>
            </a:r>
            <a:endParaRPr lang="ru-RU" dirty="0"/>
          </a:p>
        </p:txBody>
      </p:sp>
      <p:sp>
        <p:nvSpPr>
          <p:cNvPr id="31" name="Прямоугольник 30"/>
          <p:cNvSpPr/>
          <p:nvPr/>
        </p:nvSpPr>
        <p:spPr>
          <a:xfrm>
            <a:off x="214282" y="142852"/>
            <a:ext cx="635798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cs typeface="Aharoni" pitchFamily="2" charset="-79"/>
              </a:rPr>
              <a:t>«</a:t>
            </a:r>
            <a:r>
              <a:rPr lang="en-US" sz="60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  <a:t>Funny English</a:t>
            </a:r>
            <a:r>
              <a:rPr lang="ru-RU" sz="60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cs typeface="Aharoni" pitchFamily="2" charset="-79"/>
              </a:rPr>
              <a:t>»</a:t>
            </a:r>
            <a:endParaRPr lang="ru-RU" sz="6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cs typeface="Aharoni" pitchFamily="2" charset="-79"/>
            </a:endParaRPr>
          </a:p>
        </p:txBody>
      </p:sp>
      <p:pic>
        <p:nvPicPr>
          <p:cNvPr id="14338" name="Picture 2" descr="http://photohumor.ru/_ph/14/2/129494955.jpg">
            <a:hlinkClick r:id="rId14"/>
          </p:cNvPr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6643702" y="142852"/>
            <a:ext cx="2277172" cy="1194149"/>
          </a:xfrm>
          <a:prstGeom prst="rect">
            <a:avLst/>
          </a:prstGeom>
          <a:noFill/>
        </p:spPr>
      </p:pic>
      <p:sp>
        <p:nvSpPr>
          <p:cNvPr id="27" name="Скругленный прямоугольник 26"/>
          <p:cNvSpPr/>
          <p:nvPr/>
        </p:nvSpPr>
        <p:spPr>
          <a:xfrm>
            <a:off x="500034" y="5429264"/>
            <a:ext cx="2232248" cy="100811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Aharoni" pitchFamily="2" charset="-79"/>
                <a:cs typeface="Aharoni" pitchFamily="2" charset="-79"/>
              </a:rPr>
              <a:t>Лексика - грамматика</a:t>
            </a:r>
            <a:r>
              <a:rPr lang="en-US" sz="2400" b="1" dirty="0" smtClean="0">
                <a:latin typeface="Aharoni" pitchFamily="2" charset="-79"/>
                <a:cs typeface="Aharoni" pitchFamily="2" charset="-79"/>
              </a:rPr>
              <a:t> </a:t>
            </a:r>
            <a:endParaRPr lang="ru-RU" sz="2400" b="1" dirty="0">
              <a:cs typeface="Aharoni" pitchFamily="2" charset="-79"/>
            </a:endParaRPr>
          </a:p>
        </p:txBody>
      </p:sp>
      <p:sp>
        <p:nvSpPr>
          <p:cNvPr id="28" name="Овал 27"/>
          <p:cNvSpPr/>
          <p:nvPr/>
        </p:nvSpPr>
        <p:spPr>
          <a:xfrm>
            <a:off x="3143240" y="5429264"/>
            <a:ext cx="1368152" cy="86409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hlinkClick r:id="rId16" action="ppaction://hlinksldjump"/>
              </a:rPr>
              <a:t>10</a:t>
            </a:r>
            <a:endParaRPr lang="ru-RU" dirty="0"/>
          </a:p>
        </p:txBody>
      </p:sp>
      <p:sp>
        <p:nvSpPr>
          <p:cNvPr id="29" name="Овал 28"/>
          <p:cNvSpPr/>
          <p:nvPr/>
        </p:nvSpPr>
        <p:spPr>
          <a:xfrm>
            <a:off x="4643438" y="5429264"/>
            <a:ext cx="1368152" cy="86409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hlinkClick r:id="rId17" action="ppaction://hlinksldjump"/>
              </a:rPr>
              <a:t>20</a:t>
            </a:r>
            <a:endParaRPr lang="ru-RU" dirty="0"/>
          </a:p>
        </p:txBody>
      </p:sp>
      <p:sp>
        <p:nvSpPr>
          <p:cNvPr id="30" name="Овал 29"/>
          <p:cNvSpPr/>
          <p:nvPr/>
        </p:nvSpPr>
        <p:spPr>
          <a:xfrm>
            <a:off x="6143636" y="5429264"/>
            <a:ext cx="1368152" cy="86409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hlinkClick r:id="rId18" action="ppaction://hlinksldjump"/>
              </a:rPr>
              <a:t>30</a:t>
            </a:r>
            <a:endParaRPr lang="ru-RU" dirty="0"/>
          </a:p>
        </p:txBody>
      </p:sp>
      <p:sp>
        <p:nvSpPr>
          <p:cNvPr id="32" name="Овал 31"/>
          <p:cNvSpPr/>
          <p:nvPr/>
        </p:nvSpPr>
        <p:spPr>
          <a:xfrm>
            <a:off x="7643834" y="5429264"/>
            <a:ext cx="1285884" cy="78581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hlinkClick r:id="rId19" action="ppaction://hlinksldjump"/>
              </a:rPr>
              <a:t>40</a:t>
            </a:r>
            <a:endParaRPr lang="ru-RU" dirty="0"/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500034" y="1428736"/>
            <a:ext cx="2232248" cy="100811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Aharoni" pitchFamily="2" charset="-79"/>
                <a:cs typeface="Aharoni" pitchFamily="2" charset="-79"/>
              </a:rPr>
              <a:t>Алфавит</a:t>
            </a:r>
            <a:r>
              <a:rPr lang="en-US" sz="2800" b="1" dirty="0" smtClean="0">
                <a:latin typeface="Aharoni" pitchFamily="2" charset="-79"/>
                <a:cs typeface="Aharoni" pitchFamily="2" charset="-79"/>
              </a:rPr>
              <a:t> </a:t>
            </a:r>
            <a:endParaRPr lang="ru-RU" sz="2800" b="1" dirty="0">
              <a:cs typeface="Aharoni" pitchFamily="2" charset="-79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5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7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7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8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9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9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8" grpId="0" animBg="1"/>
      <p:bldP spid="29" grpId="0" animBg="1"/>
      <p:bldP spid="30" grpId="0" animBg="1"/>
      <p:bldP spid="3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домой 1">
            <a:hlinkClick r:id="rId2" action="ppaction://hlinksldjump" highlightClick="1"/>
          </p:cNvPr>
          <p:cNvSpPr/>
          <p:nvPr/>
        </p:nvSpPr>
        <p:spPr>
          <a:xfrm>
            <a:off x="7668344" y="5733256"/>
            <a:ext cx="936104" cy="93610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683568" y="764704"/>
            <a:ext cx="8103274" cy="136815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Назови не менее 3 английских слов, </a:t>
            </a:r>
          </a:p>
          <a:p>
            <a:pPr algn="ctr"/>
            <a:r>
              <a:rPr lang="ru-RU" sz="3200" b="1" dirty="0" smtClean="0"/>
              <a:t>которые начинаются с этих букв.</a:t>
            </a:r>
            <a:endParaRPr lang="ru-RU" sz="3200" b="1" dirty="0"/>
          </a:p>
        </p:txBody>
      </p:sp>
      <p:sp>
        <p:nvSpPr>
          <p:cNvPr id="4" name="Прямоугольник 3"/>
          <p:cNvSpPr/>
          <p:nvPr/>
        </p:nvSpPr>
        <p:spPr>
          <a:xfrm rot="21057984">
            <a:off x="1033050" y="2704987"/>
            <a:ext cx="2012794" cy="270843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70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B</a:t>
            </a:r>
            <a:endParaRPr lang="ru-RU" sz="170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1">
                  <a:lumMod val="75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 rot="485435">
            <a:off x="3739358" y="3526758"/>
            <a:ext cx="1405321" cy="270843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17000" b="1" cap="none" spc="0" dirty="0" smtClean="0">
                <a:ln w="11430"/>
                <a:solidFill>
                  <a:schemeClr val="accent2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  <a:t>F </a:t>
            </a:r>
            <a:endParaRPr lang="ru-RU" sz="17000" b="1" cap="none" spc="0" dirty="0">
              <a:ln w="11430"/>
              <a:solidFill>
                <a:schemeClr val="accent2">
                  <a:lumMod val="7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cs typeface="Aharoni" pitchFamily="2" charset="-79"/>
            </a:endParaRPr>
          </a:p>
        </p:txBody>
      </p:sp>
      <p:sp>
        <p:nvSpPr>
          <p:cNvPr id="6" name="Прямоугольник 5"/>
          <p:cNvSpPr/>
          <p:nvPr/>
        </p:nvSpPr>
        <p:spPr>
          <a:xfrm rot="573320">
            <a:off x="6228184" y="2602941"/>
            <a:ext cx="859282" cy="270843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7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S</a:t>
            </a:r>
            <a:endParaRPr lang="ru-RU" sz="17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accent5">
                  <a:lumMod val="75000"/>
                </a:schemeClr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домой 1">
            <a:hlinkClick r:id="rId2" action="ppaction://hlinksldjump" highlightClick="1"/>
          </p:cNvPr>
          <p:cNvSpPr/>
          <p:nvPr/>
        </p:nvSpPr>
        <p:spPr>
          <a:xfrm>
            <a:off x="7668344" y="5733256"/>
            <a:ext cx="936104" cy="93610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683568" y="692696"/>
            <a:ext cx="7848872" cy="136815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Составь не менее 5 слов </a:t>
            </a:r>
          </a:p>
          <a:p>
            <a:pPr algn="ctr"/>
            <a:r>
              <a:rPr lang="ru-RU" sz="3600" b="1" dirty="0" smtClean="0"/>
              <a:t>из предложенных букв.</a:t>
            </a:r>
            <a:endParaRPr lang="ru-RU" sz="36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971600" y="2636912"/>
            <a:ext cx="6508411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7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c, a, b, t, e, n, </a:t>
            </a:r>
          </a:p>
          <a:p>
            <a:pPr algn="ctr"/>
            <a:r>
              <a:rPr lang="en-US" sz="7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s, m, f, </a:t>
            </a:r>
            <a:r>
              <a:rPr lang="en-US" sz="72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</a:t>
            </a:r>
            <a:r>
              <a:rPr lang="en-US" sz="7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, o, g,</a:t>
            </a:r>
          </a:p>
          <a:p>
            <a:pPr algn="ctr"/>
            <a:r>
              <a:rPr lang="en-US" sz="7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p, x, d, r, u</a:t>
            </a:r>
            <a:endParaRPr lang="ru-RU" sz="72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домой 1">
            <a:hlinkClick r:id="rId2" action="ppaction://hlinksldjump" highlightClick="1"/>
          </p:cNvPr>
          <p:cNvSpPr/>
          <p:nvPr/>
        </p:nvSpPr>
        <p:spPr>
          <a:xfrm>
            <a:off x="7668344" y="5733256"/>
            <a:ext cx="936104" cy="93610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899592" y="404664"/>
            <a:ext cx="7848872" cy="136815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/>
              <a:t>Подбери рифму</a:t>
            </a:r>
            <a:r>
              <a:rPr lang="ru-RU" sz="3600" b="1" dirty="0" smtClean="0"/>
              <a:t>.</a:t>
            </a:r>
            <a:endParaRPr lang="ru-RU" sz="3600" b="1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627784" y="1916832"/>
            <a:ext cx="3744416" cy="4608512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dirty="0" smtClean="0">
                <a:latin typeface="Arial Black" pitchFamily="34" charset="0"/>
              </a:rPr>
              <a:t>Box – </a:t>
            </a:r>
          </a:p>
          <a:p>
            <a:r>
              <a:rPr lang="en-US" sz="3200" dirty="0" smtClean="0">
                <a:latin typeface="Arial Black" pitchFamily="34" charset="0"/>
              </a:rPr>
              <a:t>Pig – </a:t>
            </a:r>
          </a:p>
          <a:p>
            <a:r>
              <a:rPr lang="en-US" sz="3200" dirty="0" smtClean="0">
                <a:latin typeface="Arial Black" pitchFamily="34" charset="0"/>
              </a:rPr>
              <a:t>Bed – </a:t>
            </a:r>
          </a:p>
          <a:p>
            <a:r>
              <a:rPr lang="en-US" sz="3200" dirty="0" smtClean="0">
                <a:latin typeface="Arial Black" pitchFamily="34" charset="0"/>
              </a:rPr>
              <a:t>Pen – </a:t>
            </a:r>
          </a:p>
          <a:p>
            <a:r>
              <a:rPr lang="en-US" sz="3200" dirty="0" smtClean="0">
                <a:latin typeface="Arial Black" pitchFamily="34" charset="0"/>
              </a:rPr>
              <a:t>Man – </a:t>
            </a:r>
          </a:p>
          <a:p>
            <a:r>
              <a:rPr lang="en-US" sz="3200" dirty="0" smtClean="0">
                <a:latin typeface="Arial Black" pitchFamily="34" charset="0"/>
              </a:rPr>
              <a:t>Block – </a:t>
            </a:r>
          </a:p>
          <a:p>
            <a:r>
              <a:rPr lang="en-US" sz="3200" dirty="0" smtClean="0">
                <a:latin typeface="Arial Black" pitchFamily="34" charset="0"/>
              </a:rPr>
              <a:t>House – </a:t>
            </a:r>
          </a:p>
          <a:p>
            <a:r>
              <a:rPr lang="en-US" sz="3200" dirty="0" smtClean="0">
                <a:latin typeface="Arial Black" pitchFamily="34" charset="0"/>
              </a:rPr>
              <a:t>Cat – </a:t>
            </a:r>
          </a:p>
          <a:p>
            <a:r>
              <a:rPr lang="en-US" sz="3200" dirty="0" smtClean="0">
                <a:latin typeface="Arial Black" pitchFamily="34" charset="0"/>
              </a:rPr>
              <a:t>Look –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домой 1">
            <a:hlinkClick r:id="rId2" action="ppaction://hlinksldjump" highlightClick="1"/>
          </p:cNvPr>
          <p:cNvSpPr/>
          <p:nvPr/>
        </p:nvSpPr>
        <p:spPr>
          <a:xfrm>
            <a:off x="7668344" y="5805264"/>
            <a:ext cx="936104" cy="86409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611560" y="260648"/>
            <a:ext cx="7848872" cy="144016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Распредели слова по колонкам </a:t>
            </a:r>
          </a:p>
          <a:p>
            <a:pPr algn="ctr"/>
            <a:r>
              <a:rPr lang="ru-RU" sz="3200" b="1" dirty="0" smtClean="0"/>
              <a:t>в зависимости от того, как они читаются.</a:t>
            </a:r>
            <a:endParaRPr lang="ru-RU" sz="3200" b="1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539552" y="4158731"/>
          <a:ext cx="8136903" cy="2194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12301"/>
                <a:gridCol w="2712301"/>
                <a:gridCol w="2712301"/>
              </a:tblGrid>
              <a:tr h="436348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ym typeface="Symbol"/>
                        </a:rPr>
                        <a:t></a:t>
                      </a:r>
                      <a:r>
                        <a:rPr lang="en-US" sz="2400" dirty="0" smtClean="0">
                          <a:sym typeface="Symbol"/>
                        </a:rPr>
                        <a:t> e</a:t>
                      </a:r>
                      <a:r>
                        <a:rPr lang="en-US" sz="2400" baseline="0" dirty="0" smtClean="0">
                          <a:sym typeface="Symbol"/>
                        </a:rPr>
                        <a:t> </a:t>
                      </a:r>
                      <a:r>
                        <a:rPr lang="ru-RU" sz="2400" dirty="0" smtClean="0">
                          <a:sym typeface="Symbol"/>
                        </a:rPr>
                        <a:t>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>
                          <a:sym typeface="Symbol"/>
                        </a:rPr>
                        <a:t></a:t>
                      </a:r>
                      <a:r>
                        <a:rPr lang="en-US" sz="2400" baseline="0" dirty="0" smtClean="0">
                          <a:sym typeface="Symbol"/>
                        </a:rPr>
                        <a:t> </a:t>
                      </a:r>
                      <a:r>
                        <a:rPr lang="en-US" sz="2400" baseline="0" dirty="0" smtClean="0">
                          <a:latin typeface="Times New Roman"/>
                          <a:cs typeface="Times New Roman"/>
                          <a:sym typeface="Symbol"/>
                        </a:rPr>
                        <a:t>æ </a:t>
                      </a:r>
                      <a:r>
                        <a:rPr lang="ru-RU" sz="2400" dirty="0" smtClean="0">
                          <a:sym typeface="Symbol"/>
                        </a:rPr>
                        <a:t></a:t>
                      </a:r>
                      <a:endParaRPr lang="ru-RU" sz="24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>
                          <a:sym typeface="Symbol"/>
                        </a:rPr>
                        <a:t></a:t>
                      </a:r>
                      <a:r>
                        <a:rPr lang="en-US" sz="2400" dirty="0" smtClean="0">
                          <a:sym typeface="Symbol"/>
                        </a:rPr>
                        <a:t> </a:t>
                      </a:r>
                      <a:r>
                        <a:rPr lang="en-US" sz="2400" dirty="0" err="1" smtClean="0">
                          <a:sym typeface="Symbol"/>
                        </a:rPr>
                        <a:t>i</a:t>
                      </a:r>
                      <a:r>
                        <a:rPr lang="en-US" sz="2400" baseline="0" dirty="0" smtClean="0">
                          <a:sym typeface="Symbol"/>
                        </a:rPr>
                        <a:t> </a:t>
                      </a:r>
                      <a:r>
                        <a:rPr lang="ru-RU" sz="2400" dirty="0" smtClean="0">
                          <a:sym typeface="Symbol"/>
                        </a:rPr>
                        <a:t></a:t>
                      </a:r>
                      <a:endParaRPr lang="ru-RU" sz="2400" dirty="0" smtClean="0"/>
                    </a:p>
                  </a:txBody>
                  <a:tcPr/>
                </a:tc>
              </a:tr>
              <a:tr h="1623847"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en-US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0" name="Прямоугольник 9"/>
          <p:cNvSpPr/>
          <p:nvPr/>
        </p:nvSpPr>
        <p:spPr>
          <a:xfrm>
            <a:off x="1516209" y="2420888"/>
            <a:ext cx="1654171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swim</a:t>
            </a:r>
            <a:endParaRPr lang="ru-RU" sz="4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58697" y="1844824"/>
            <a:ext cx="1098378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ten</a:t>
            </a:r>
            <a:endParaRPr lang="ru-RU" sz="4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869613" y="1628800"/>
            <a:ext cx="1213794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and</a:t>
            </a:r>
            <a:endParaRPr lang="ru-RU" sz="4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669813" y="1556792"/>
            <a:ext cx="1213794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hen</a:t>
            </a:r>
            <a:endParaRPr lang="ru-RU" sz="4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6582513" y="2348880"/>
            <a:ext cx="204645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 </a:t>
            </a:r>
            <a:r>
              <a:rPr lang="en-US" sz="4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seven</a:t>
            </a:r>
            <a:endParaRPr lang="ru-RU" sz="4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350844" y="1628800"/>
            <a:ext cx="1356461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sing</a:t>
            </a:r>
            <a:endParaRPr lang="ru-RU" sz="4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7367068" y="1628800"/>
            <a:ext cx="1356461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skip</a:t>
            </a:r>
            <a:endParaRPr lang="ru-RU" sz="4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117281" y="2420888"/>
            <a:ext cx="1719573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black</a:t>
            </a:r>
            <a:endParaRPr lang="ru-RU" sz="4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758553" y="3140968"/>
            <a:ext cx="1859355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rabbit</a:t>
            </a:r>
            <a:endParaRPr lang="ru-RU" sz="4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3291981" y="3212976"/>
            <a:ext cx="13374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 </a:t>
            </a:r>
            <a:r>
              <a:rPr lang="en-US" sz="4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red</a:t>
            </a:r>
            <a:endParaRPr lang="ru-RU" sz="4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5542021" y="3140968"/>
            <a:ext cx="1213794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bad</a:t>
            </a:r>
            <a:endParaRPr lang="ru-RU" sz="4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7367869" y="3140968"/>
            <a:ext cx="1354858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slim</a:t>
            </a:r>
            <a:endParaRPr lang="ru-RU" sz="4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1.49861E-6 L -0.00486 0.3836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" y="19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059 -0.00949 L 0.04965 0.3795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" y="1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87 0.02197 L 0.16702 0.42669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3" y="20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0.00972 L -0.18038 0.47918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0" y="2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2.91397E-6 L 0.09271 0.43109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" y="2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2.91397E-6 L 0.0217 0.48335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" y="24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112E-17 4.68085E-6 L 0.48785 0.39939 " pathEditMode="relative" rAng="0" ptsTypes="AA">
                                      <p:cBhvr>
                                        <p:cTn id="36" dur="2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4" y="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3.20074E-6 L -0.74132 0.426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71" y="21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1.7341E-6 L 0.24462 0.3785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2" y="1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-1.15607E-7 L -0.18507 0.34173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3" y="17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1.7341E-6 L -0.06216 0.36809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" y="18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1.7341E-6 L -0.04132 0.36809 " pathEditMode="relative" rAng="0" ptsTypes="AA">
                                      <p:cBhvr>
                                        <p:cTn id="61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" y="18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3" grpId="0"/>
      <p:bldP spid="14" grpId="0"/>
      <p:bldP spid="15" grpId="0"/>
      <p:bldP spid="16" grpId="0"/>
      <p:bldP spid="18" grpId="0"/>
      <p:bldP spid="19" grpId="0"/>
      <p:bldP spid="20" grpId="0"/>
      <p:bldP spid="21" grpId="0"/>
      <p:bldP spid="2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домой 1">
            <a:hlinkClick r:id="rId2" action="ppaction://hlinksldjump" highlightClick="1"/>
          </p:cNvPr>
          <p:cNvSpPr/>
          <p:nvPr/>
        </p:nvSpPr>
        <p:spPr>
          <a:xfrm>
            <a:off x="7956376" y="5733256"/>
            <a:ext cx="936104" cy="93610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611560" y="404664"/>
            <a:ext cx="7848872" cy="136815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/>
              <a:t>Расставь числа по порядку.</a:t>
            </a:r>
            <a:endParaRPr lang="ru-RU" sz="40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508104" y="2060848"/>
            <a:ext cx="128112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one</a:t>
            </a:r>
            <a:endParaRPr lang="ru-RU" sz="54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solidFill>
                <a:schemeClr val="accent3">
                  <a:lumMod val="75000"/>
                </a:schemeClr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763688" y="4437112"/>
            <a:ext cx="132555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two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627784" y="2492896"/>
            <a:ext cx="172354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three</a:t>
            </a:r>
            <a:endParaRPr lang="ru-RU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444208" y="3861048"/>
            <a:ext cx="136781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four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716016" y="5373216"/>
            <a:ext cx="121860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/>
                <a:solidFill>
                  <a:schemeClr val="accent3"/>
                </a:solidFill>
                <a:effectLst/>
              </a:rPr>
              <a:t>five</a:t>
            </a:r>
            <a:endParaRPr lang="ru-RU" sz="5400" b="1" cap="none" spc="0" dirty="0">
              <a:ln/>
              <a:solidFill>
                <a:schemeClr val="accent3"/>
              </a:solidFill>
              <a:effectLst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076056" y="3501008"/>
            <a:ext cx="95891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six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11560" y="5661248"/>
            <a:ext cx="189295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  <a:t>seven</a:t>
            </a:r>
            <a:endParaRPr lang="ru-RU" sz="54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347864" y="4221088"/>
            <a:ext cx="163217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eight</a:t>
            </a:r>
            <a:endParaRPr lang="ru-RU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lumMod val="75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83568" y="2852936"/>
            <a:ext cx="147989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nine</a:t>
            </a:r>
            <a:endParaRPr lang="ru-RU" sz="54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4">
                  <a:lumMod val="60000"/>
                  <a:lumOff val="40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7452320" y="2780928"/>
            <a:ext cx="112178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ten</a:t>
            </a:r>
            <a:endParaRPr lang="ru-RU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lumMod val="75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699792" y="5934670"/>
            <a:ext cx="209172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eleven</a:t>
            </a:r>
            <a:endParaRPr lang="ru-RU" sz="54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500694" y="5934670"/>
            <a:ext cx="235745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twelve</a:t>
            </a:r>
            <a:endParaRPr lang="ru-RU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2.6827E-7 L -0.58854 -0.0104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4" y="-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3.78353E-6 L 0.02934 0.35245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" y="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4.34783E-7 L -0.504 0.33141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2" y="16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ptsTypes="">
                                      <p:cBhvr>
                                        <p:cTn id="2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4.62428E-6 L 0.04341 -0.25596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" y="-12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1.94265E-6 L 0.06302 -0.37142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" y="-1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1.71138E-6 L -0.4941 -0.26226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7" y="-1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6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261 0.04626 L 0.43732 -0.31475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0" y="-1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3.86679E-6 L 0.08264 -0.06499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" y="-3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9.82659E-7 L 0.22864 -0.07769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4" y="-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6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1.3321E-6 L 0.39896 -0.05689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9" y="-2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-1.04046E-6 L 0.18107 -0.16532 " pathEditMode="relative" rAng="0" ptsTypes="AA">
                                      <p:cBhvr>
                                        <p:cTn id="6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0" y="-8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домой 1">
            <a:hlinkClick r:id="rId2" action="ppaction://hlinksldjump" highlightClick="1"/>
          </p:cNvPr>
          <p:cNvSpPr/>
          <p:nvPr/>
        </p:nvSpPr>
        <p:spPr>
          <a:xfrm>
            <a:off x="7668344" y="5733256"/>
            <a:ext cx="936104" cy="93610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683568" y="404664"/>
            <a:ext cx="7848872" cy="136815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/>
              <a:t>Реши примеры</a:t>
            </a:r>
            <a:r>
              <a:rPr lang="ru-RU" sz="3600" b="1" dirty="0" smtClean="0"/>
              <a:t>.</a:t>
            </a:r>
            <a:endParaRPr lang="ru-RU" sz="3600" b="1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195736" y="2564904"/>
            <a:ext cx="4752528" cy="3384376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latin typeface="Arial Black" pitchFamily="34" charset="0"/>
              </a:rPr>
              <a:t>2+4 </a:t>
            </a:r>
            <a:r>
              <a:rPr lang="en-US" sz="4000" dirty="0" smtClean="0">
                <a:latin typeface="Arial Black" pitchFamily="34" charset="0"/>
              </a:rPr>
              <a:t>is …</a:t>
            </a:r>
          </a:p>
          <a:p>
            <a:pPr algn="ctr"/>
            <a:r>
              <a:rPr lang="en-US" sz="4000" dirty="0" smtClean="0">
                <a:latin typeface="Arial Black" pitchFamily="34" charset="0"/>
              </a:rPr>
              <a:t>3+1 is …</a:t>
            </a:r>
          </a:p>
          <a:p>
            <a:pPr algn="ctr"/>
            <a:r>
              <a:rPr lang="en-US" sz="4000" dirty="0" smtClean="0">
                <a:latin typeface="Arial Black" pitchFamily="34" charset="0"/>
              </a:rPr>
              <a:t>7+4 is …</a:t>
            </a:r>
          </a:p>
          <a:p>
            <a:pPr algn="ctr"/>
            <a:r>
              <a:rPr lang="en-US" sz="4000" dirty="0" smtClean="0">
                <a:latin typeface="Arial Black" pitchFamily="34" charset="0"/>
              </a:rPr>
              <a:t>6+3 is …</a:t>
            </a:r>
          </a:p>
          <a:p>
            <a:pPr algn="ctr"/>
            <a:r>
              <a:rPr lang="en-US" sz="4000" dirty="0" smtClean="0">
                <a:latin typeface="Arial Black" pitchFamily="34" charset="0"/>
              </a:rPr>
              <a:t>5+7 is …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899592" y="404664"/>
            <a:ext cx="7848872" cy="136815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/>
              <a:t>Опиши картинку. </a:t>
            </a:r>
          </a:p>
          <a:p>
            <a:pPr algn="ctr"/>
            <a:r>
              <a:rPr lang="ru-RU" sz="4800" b="1" dirty="0" smtClean="0"/>
              <a:t>Начни так  </a:t>
            </a:r>
            <a:r>
              <a:rPr lang="en-US" sz="4800" b="1" dirty="0" smtClean="0"/>
              <a:t>I see…</a:t>
            </a:r>
            <a:r>
              <a:rPr lang="ru-RU" sz="3600" b="1" dirty="0" smtClean="0"/>
              <a:t>.</a:t>
            </a:r>
            <a:endParaRPr lang="ru-RU" sz="3600" b="1" dirty="0"/>
          </a:p>
        </p:txBody>
      </p:sp>
      <p:sp>
        <p:nvSpPr>
          <p:cNvPr id="3" name="Управляющая кнопка: домой 2">
            <a:hlinkClick r:id="rId2" action="ppaction://hlinksldjump" highlightClick="1"/>
          </p:cNvPr>
          <p:cNvSpPr/>
          <p:nvPr/>
        </p:nvSpPr>
        <p:spPr>
          <a:xfrm>
            <a:off x="7668344" y="5733256"/>
            <a:ext cx="936104" cy="93610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484" name="Picture 4" descr="http://im5-tub-ru.yandex.net/i?id=494417929-45-72&amp;n=21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99592" y="4725144"/>
            <a:ext cx="2448272" cy="1530170"/>
          </a:xfrm>
          <a:prstGeom prst="rect">
            <a:avLst/>
          </a:prstGeom>
          <a:noFill/>
        </p:spPr>
      </p:pic>
      <p:pic>
        <p:nvPicPr>
          <p:cNvPr id="20486" name="Picture 6" descr="http://im8-tub-ru.yandex.net/i?id=126306467-21-72&amp;n=21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75856" y="2996952"/>
            <a:ext cx="2286000" cy="1428750"/>
          </a:xfrm>
          <a:prstGeom prst="rect">
            <a:avLst/>
          </a:prstGeom>
          <a:noFill/>
        </p:spPr>
      </p:pic>
      <p:pic>
        <p:nvPicPr>
          <p:cNvPr id="20490" name="Picture 10" descr="http://im0-tub-ru.yandex.net/i?id=165798765-39-72&amp;n=21">
            <a:hlinkClick r:id="rId7"/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012160" y="2375409"/>
            <a:ext cx="2664296" cy="1752827"/>
          </a:xfrm>
          <a:prstGeom prst="rect">
            <a:avLst/>
          </a:prstGeom>
          <a:noFill/>
        </p:spPr>
      </p:pic>
      <p:pic>
        <p:nvPicPr>
          <p:cNvPr id="20492" name="Picture 12" descr="http://im8-tub-ru.yandex.net/i?id=556748547-43-72&amp;n=21">
            <a:hlinkClick r:id="rId9"/>
          </p:cNvPr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355976" y="4551716"/>
            <a:ext cx="2808312" cy="2106234"/>
          </a:xfrm>
          <a:prstGeom prst="rect">
            <a:avLst/>
          </a:prstGeom>
          <a:noFill/>
        </p:spPr>
      </p:pic>
      <p:pic>
        <p:nvPicPr>
          <p:cNvPr id="20494" name="Picture 14" descr="http://im7-tub-ru.yandex.net/i?id=163870713-07-72&amp;n=21">
            <a:hlinkClick r:id="rId11"/>
          </p:cNvPr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179512" y="2204864"/>
            <a:ext cx="2769096" cy="2076822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4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4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449</TotalTime>
  <Words>524</Words>
  <Application>Microsoft Office PowerPoint</Application>
  <PresentationFormat>Экран (4:3)</PresentationFormat>
  <Paragraphs>158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Трек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NOTIcom</dc:creator>
  <cp:lastModifiedBy>Елена</cp:lastModifiedBy>
  <cp:revision>81</cp:revision>
  <dcterms:created xsi:type="dcterms:W3CDTF">2013-02-27T10:20:23Z</dcterms:created>
  <dcterms:modified xsi:type="dcterms:W3CDTF">2014-01-11T13:28:25Z</dcterms:modified>
</cp:coreProperties>
</file>