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1" r:id="rId4"/>
    <p:sldId id="259" r:id="rId5"/>
    <p:sldId id="260" r:id="rId6"/>
    <p:sldId id="258"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19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5B106E36-FD25-4E2D-B0AA-010F637433A0}" type="datetimeFigureOut">
              <a:rPr lang="ru-RU" smtClean="0"/>
              <a:pPr/>
              <a:t>21.03.2013</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21.03.2013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21.03.2013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5B106E36-FD25-4E2D-B0AA-010F637433A0}" type="datetimeFigureOut">
              <a:rPr lang="ru-RU" smtClean="0"/>
              <a:pPr/>
              <a:t>21.03.2013</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fld id="{5B106E36-FD25-4E2D-B0AA-010F637433A0}" type="datetimeFigureOut">
              <a:rPr lang="ru-RU" smtClean="0"/>
              <a:pPr/>
              <a:t>21.03.2013</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725C68B6-61C2-468F-89AB-4B9F7531AA68}" type="slidenum">
              <a:rPr lang="ru-RU" smtClean="0"/>
              <a:pPr/>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5B106E36-FD25-4E2D-B0AA-010F637433A0}" type="datetimeFigureOut">
              <a:rPr lang="ru-RU" smtClean="0"/>
              <a:pPr/>
              <a:t>21.03.2013</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5B106E36-FD25-4E2D-B0AA-010F637433A0}" type="datetimeFigureOut">
              <a:rPr lang="ru-RU" smtClean="0"/>
              <a:pPr/>
              <a:t>21.03.2013</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21.03.2013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5B106E36-FD25-4E2D-B0AA-010F637433A0}" type="datetimeFigureOut">
              <a:rPr lang="ru-RU" smtClean="0"/>
              <a:pPr/>
              <a:t>21.03.2013</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5B106E36-FD25-4E2D-B0AA-010F637433A0}" type="datetimeFigureOut">
              <a:rPr lang="ru-RU" smtClean="0"/>
              <a:pPr/>
              <a:t>21.03.2013</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5B106E36-FD25-4E2D-B0AA-010F637433A0}" type="datetimeFigureOut">
              <a:rPr lang="ru-RU" smtClean="0"/>
              <a:pPr/>
              <a:t>21.03.2013</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B106E36-FD25-4E2D-B0AA-010F637433A0}" type="datetimeFigureOut">
              <a:rPr lang="ru-RU" smtClean="0"/>
              <a:pPr/>
              <a:t>21.03.2013</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smtClean="0"/>
              <a:t>Universal Declaration of Human Rights</a:t>
            </a:r>
            <a:endParaRPr lang="ru-RU" dirty="0"/>
          </a:p>
        </p:txBody>
      </p:sp>
      <p:sp>
        <p:nvSpPr>
          <p:cNvPr id="3" name="Подзаголовок 2"/>
          <p:cNvSpPr>
            <a:spLocks noGrp="1"/>
          </p:cNvSpPr>
          <p:nvPr>
            <p:ph type="subTitle" idx="1"/>
          </p:nvPr>
        </p:nvSpPr>
        <p:spPr/>
        <p:txBody>
          <a:bodyPr/>
          <a:lstStyle/>
          <a:p>
            <a:r>
              <a:rPr lang="en-US" dirty="0" err="1" smtClean="0"/>
              <a:t>Daria</a:t>
            </a:r>
            <a:r>
              <a:rPr lang="en-US" dirty="0" smtClean="0"/>
              <a:t> </a:t>
            </a:r>
            <a:r>
              <a:rPr lang="en-US" dirty="0" err="1" smtClean="0"/>
              <a:t>Volkova</a:t>
            </a:r>
            <a:r>
              <a:rPr lang="en-US" dirty="0" smtClean="0"/>
              <a:t> </a:t>
            </a:r>
            <a:endParaRPr lang="ru-RU" dirty="0" smtClean="0"/>
          </a:p>
          <a:p>
            <a:r>
              <a:rPr lang="en-US" dirty="0" smtClean="0"/>
              <a:t>9 V</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Declaration…</a:t>
            </a:r>
            <a:endParaRPr lang="ru-RU" dirty="0"/>
          </a:p>
        </p:txBody>
      </p:sp>
      <p:sp>
        <p:nvSpPr>
          <p:cNvPr id="3" name="Прямоугольник 2"/>
          <p:cNvSpPr/>
          <p:nvPr/>
        </p:nvSpPr>
        <p:spPr>
          <a:xfrm>
            <a:off x="827585" y="1628800"/>
            <a:ext cx="4248472" cy="3539430"/>
          </a:xfrm>
          <a:prstGeom prst="rect">
            <a:avLst/>
          </a:prstGeom>
        </p:spPr>
        <p:txBody>
          <a:bodyPr wrap="square">
            <a:spAutoFit/>
          </a:bodyPr>
          <a:lstStyle/>
          <a:p>
            <a:r>
              <a:rPr lang="en-US" sz="2800" dirty="0" smtClean="0"/>
              <a:t>Universal Declaration of Human Rights (the) – a document written by the United Nations which states that all people in the world should have certain rights.</a:t>
            </a:r>
            <a:endParaRPr lang="ru-RU" sz="2800" dirty="0"/>
          </a:p>
        </p:txBody>
      </p:sp>
      <p:pic>
        <p:nvPicPr>
          <p:cNvPr id="5122" name="Picture 2" descr="http://www.law.edu.ru/script/marcimage.asp?marcID=1159828"/>
          <p:cNvPicPr>
            <a:picLocks noChangeAspect="1" noChangeArrowheads="1"/>
          </p:cNvPicPr>
          <p:nvPr/>
        </p:nvPicPr>
        <p:blipFill>
          <a:blip r:embed="rId2" cstate="print"/>
          <a:srcRect/>
          <a:stretch>
            <a:fillRect/>
          </a:stretch>
        </p:blipFill>
        <p:spPr bwMode="auto">
          <a:xfrm>
            <a:off x="5292080" y="1196752"/>
            <a:ext cx="3421963" cy="5013176"/>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Universal Declaration of Human Rights</a:t>
            </a:r>
            <a:endParaRPr lang="ru-RU" dirty="0"/>
          </a:p>
        </p:txBody>
      </p:sp>
      <p:sp>
        <p:nvSpPr>
          <p:cNvPr id="3" name="Прямоугольник 2"/>
          <p:cNvSpPr/>
          <p:nvPr/>
        </p:nvSpPr>
        <p:spPr>
          <a:xfrm>
            <a:off x="4499992" y="1772816"/>
            <a:ext cx="4536504" cy="4154984"/>
          </a:xfrm>
          <a:prstGeom prst="rect">
            <a:avLst/>
          </a:prstGeom>
        </p:spPr>
        <p:txBody>
          <a:bodyPr wrap="square">
            <a:spAutoFit/>
          </a:bodyPr>
          <a:lstStyle/>
          <a:p>
            <a:r>
              <a:rPr lang="en-US" sz="2400" dirty="0" smtClean="0"/>
              <a:t>In 1948, the United Nations wrote the Universal Declaration of Human Rights. It listed 29 different human rights. According to the declaration, every person has the right to speak freely, to marry whomever he/she wants, to choose the work he/she likes and to get an education.</a:t>
            </a:r>
            <a:endParaRPr lang="ru-RU" sz="2400" dirty="0"/>
          </a:p>
        </p:txBody>
      </p:sp>
      <p:pic>
        <p:nvPicPr>
          <p:cNvPr id="1025" name="Picture 1" descr="C:\Users\Даня\Desktop\мое\nLNAsjlAyQo.jpg"/>
          <p:cNvPicPr>
            <a:picLocks noChangeAspect="1" noChangeArrowheads="1"/>
          </p:cNvPicPr>
          <p:nvPr/>
        </p:nvPicPr>
        <p:blipFill>
          <a:blip r:embed="rId2" cstate="print"/>
          <a:srcRect/>
          <a:stretch>
            <a:fillRect/>
          </a:stretch>
        </p:blipFill>
        <p:spPr bwMode="auto">
          <a:xfrm>
            <a:off x="323528" y="4653136"/>
            <a:ext cx="2666380" cy="1916178"/>
          </a:xfrm>
          <a:prstGeom prst="rect">
            <a:avLst/>
          </a:prstGeom>
          <a:noFill/>
        </p:spPr>
      </p:pic>
      <p:pic>
        <p:nvPicPr>
          <p:cNvPr id="1027" name="Picture 3" descr="http://www.creativnost.ru/pictures/shkola-programmy/r1.jpg"/>
          <p:cNvPicPr>
            <a:picLocks noChangeAspect="1" noChangeArrowheads="1"/>
          </p:cNvPicPr>
          <p:nvPr/>
        </p:nvPicPr>
        <p:blipFill>
          <a:blip r:embed="rId3" cstate="print"/>
          <a:srcRect/>
          <a:stretch>
            <a:fillRect/>
          </a:stretch>
        </p:blipFill>
        <p:spPr bwMode="auto">
          <a:xfrm>
            <a:off x="179512" y="2060848"/>
            <a:ext cx="2916324" cy="1944216"/>
          </a:xfrm>
          <a:prstGeom prst="rect">
            <a:avLst/>
          </a:prstGeom>
          <a:noFill/>
        </p:spPr>
      </p:pic>
      <p:pic>
        <p:nvPicPr>
          <p:cNvPr id="1029" name="Picture 5" descr="http://xn--b1aa6aebshy3g.net/wp-content/uploads/2011/05/svadba.jpg"/>
          <p:cNvPicPr>
            <a:picLocks noChangeAspect="1" noChangeArrowheads="1"/>
          </p:cNvPicPr>
          <p:nvPr/>
        </p:nvPicPr>
        <p:blipFill>
          <a:blip r:embed="rId4" cstate="print"/>
          <a:srcRect/>
          <a:stretch>
            <a:fillRect/>
          </a:stretch>
        </p:blipFill>
        <p:spPr bwMode="auto">
          <a:xfrm>
            <a:off x="2915816" y="3573016"/>
            <a:ext cx="1392590" cy="2088232"/>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United Nations or the UN (the)</a:t>
            </a:r>
            <a:endParaRPr lang="ru-RU" dirty="0"/>
          </a:p>
        </p:txBody>
      </p:sp>
      <p:sp>
        <p:nvSpPr>
          <p:cNvPr id="3" name="Прямоугольник 2"/>
          <p:cNvSpPr/>
          <p:nvPr/>
        </p:nvSpPr>
        <p:spPr>
          <a:xfrm>
            <a:off x="611560" y="1916832"/>
            <a:ext cx="3528392" cy="4093428"/>
          </a:xfrm>
          <a:prstGeom prst="rect">
            <a:avLst/>
          </a:prstGeom>
        </p:spPr>
        <p:txBody>
          <a:bodyPr wrap="square">
            <a:spAutoFit/>
          </a:bodyPr>
          <a:lstStyle/>
          <a:p>
            <a:r>
              <a:rPr lang="en-US" sz="2000" dirty="0" smtClean="0"/>
              <a:t>United Nations or the UN (the) – the international organization formed in 1945 after the end of the World War II to maintain world peace and foster international co-operation. The main organ is the General Assembly. In 1948, the UN’s General Assembly adopted a Universal Declaration of Human Rights.</a:t>
            </a:r>
            <a:endParaRPr lang="ru-RU" sz="2000" dirty="0"/>
          </a:p>
        </p:txBody>
      </p:sp>
      <p:pic>
        <p:nvPicPr>
          <p:cNvPr id="3074" name="Picture 2" descr="http://clicr.ru/thumbnails/uploads/images/file_post_2592_600w.jpg"/>
          <p:cNvPicPr>
            <a:picLocks noChangeAspect="1" noChangeArrowheads="1"/>
          </p:cNvPicPr>
          <p:nvPr/>
        </p:nvPicPr>
        <p:blipFill>
          <a:blip r:embed="rId2" cstate="print"/>
          <a:srcRect/>
          <a:stretch>
            <a:fillRect/>
          </a:stretch>
        </p:blipFill>
        <p:spPr bwMode="auto">
          <a:xfrm>
            <a:off x="4788024" y="1052736"/>
            <a:ext cx="3486150" cy="3333750"/>
          </a:xfrm>
          <a:prstGeom prst="rect">
            <a:avLst/>
          </a:prstGeom>
          <a:noFill/>
        </p:spPr>
      </p:pic>
      <p:pic>
        <p:nvPicPr>
          <p:cNvPr id="3076" name="Picture 4" descr="http://telegrafist.org/wp-content/uploads/2013/03/UN_General_Assembly_hall.jpg"/>
          <p:cNvPicPr>
            <a:picLocks noChangeAspect="1" noChangeArrowheads="1"/>
          </p:cNvPicPr>
          <p:nvPr/>
        </p:nvPicPr>
        <p:blipFill>
          <a:blip r:embed="rId3" cstate="print"/>
          <a:srcRect/>
          <a:stretch>
            <a:fillRect/>
          </a:stretch>
        </p:blipFill>
        <p:spPr bwMode="auto">
          <a:xfrm>
            <a:off x="4788024" y="4437112"/>
            <a:ext cx="3600400" cy="223267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229600" cy="1399032"/>
          </a:xfrm>
        </p:spPr>
        <p:txBody>
          <a:bodyPr/>
          <a:lstStyle/>
          <a:p>
            <a:r>
              <a:rPr lang="en-US" dirty="0" smtClean="0"/>
              <a:t>Six values</a:t>
            </a:r>
            <a:endParaRPr lang="ru-RU" dirty="0"/>
          </a:p>
        </p:txBody>
      </p:sp>
      <p:sp>
        <p:nvSpPr>
          <p:cNvPr id="3" name="Прямоугольник 2"/>
          <p:cNvSpPr/>
          <p:nvPr/>
        </p:nvSpPr>
        <p:spPr>
          <a:xfrm>
            <a:off x="3059832" y="1196752"/>
            <a:ext cx="3199616" cy="2308324"/>
          </a:xfrm>
          <a:prstGeom prst="rect">
            <a:avLst/>
          </a:prstGeom>
        </p:spPr>
        <p:txBody>
          <a:bodyPr wrap="square">
            <a:spAutoFit/>
          </a:bodyPr>
          <a:lstStyle/>
          <a:p>
            <a:r>
              <a:rPr lang="en-US" dirty="0" smtClean="0"/>
              <a:t>Declaration includes six values that can ensure peace in the third millennium. They are</a:t>
            </a:r>
            <a:r>
              <a:rPr lang="ru-RU" dirty="0" smtClean="0"/>
              <a:t>:</a:t>
            </a:r>
            <a:r>
              <a:rPr lang="en-US" dirty="0" smtClean="0"/>
              <a:t> freedom, equality, solidarity, tolerance, respect for nature and shared responsibility. </a:t>
            </a:r>
            <a:endParaRPr lang="ru-RU" dirty="0"/>
          </a:p>
        </p:txBody>
      </p:sp>
      <p:pic>
        <p:nvPicPr>
          <p:cNvPr id="2050" name="Picture 2" descr="http://opirnarodu.com/forum/?bb_attachments=840&amp;bbat=30&amp;inline"/>
          <p:cNvPicPr>
            <a:picLocks noChangeAspect="1" noChangeArrowheads="1"/>
          </p:cNvPicPr>
          <p:nvPr/>
        </p:nvPicPr>
        <p:blipFill>
          <a:blip r:embed="rId2" cstate="print"/>
          <a:srcRect/>
          <a:stretch>
            <a:fillRect/>
          </a:stretch>
        </p:blipFill>
        <p:spPr bwMode="auto">
          <a:xfrm>
            <a:off x="251520" y="1484785"/>
            <a:ext cx="2232248" cy="2218384"/>
          </a:xfrm>
          <a:prstGeom prst="rect">
            <a:avLst/>
          </a:prstGeom>
          <a:noFill/>
        </p:spPr>
      </p:pic>
      <p:pic>
        <p:nvPicPr>
          <p:cNvPr id="2052" name="Picture 4" descr="http://xn---5-6kclvec3aj7p.xn--p1ai/sites/default/files/%D1%82%D0%BE%D0%BB%D0%B5%D1%80%D0%B0%D0%BD%D1%82%D0%BD%D0%BE%D1%81%D1%82%D1%8C.gif"/>
          <p:cNvPicPr>
            <a:picLocks noChangeAspect="1" noChangeArrowheads="1"/>
          </p:cNvPicPr>
          <p:nvPr/>
        </p:nvPicPr>
        <p:blipFill>
          <a:blip r:embed="rId3" cstate="print"/>
          <a:srcRect/>
          <a:stretch>
            <a:fillRect/>
          </a:stretch>
        </p:blipFill>
        <p:spPr bwMode="auto">
          <a:xfrm>
            <a:off x="395536" y="4221088"/>
            <a:ext cx="2977545" cy="2016224"/>
          </a:xfrm>
          <a:prstGeom prst="rect">
            <a:avLst/>
          </a:prstGeom>
          <a:noFill/>
        </p:spPr>
      </p:pic>
      <p:pic>
        <p:nvPicPr>
          <p:cNvPr id="2054" name="Picture 6" descr="http://www.unmultimedia.org/radio/russian/wp-content/uploads/2012/11/tolerance.jpg"/>
          <p:cNvPicPr>
            <a:picLocks noChangeAspect="1" noChangeArrowheads="1"/>
          </p:cNvPicPr>
          <p:nvPr/>
        </p:nvPicPr>
        <p:blipFill>
          <a:blip r:embed="rId4" cstate="print"/>
          <a:srcRect/>
          <a:stretch>
            <a:fillRect/>
          </a:stretch>
        </p:blipFill>
        <p:spPr bwMode="auto">
          <a:xfrm>
            <a:off x="4283968" y="3717032"/>
            <a:ext cx="3333750" cy="2819401"/>
          </a:xfrm>
          <a:prstGeom prst="rect">
            <a:avLst/>
          </a:prstGeom>
          <a:noFill/>
        </p:spPr>
      </p:pic>
      <p:pic>
        <p:nvPicPr>
          <p:cNvPr id="2056" name="Picture 8" descr="http://www.freedom.webservis.ru/design/2011/pix/top_1.jpg"/>
          <p:cNvPicPr>
            <a:picLocks noChangeAspect="1" noChangeArrowheads="1"/>
          </p:cNvPicPr>
          <p:nvPr/>
        </p:nvPicPr>
        <p:blipFill>
          <a:blip r:embed="rId5" cstate="print"/>
          <a:srcRect/>
          <a:stretch>
            <a:fillRect/>
          </a:stretch>
        </p:blipFill>
        <p:spPr bwMode="auto">
          <a:xfrm>
            <a:off x="6012160" y="1412776"/>
            <a:ext cx="2880320" cy="18002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Countries are part of the UN</a:t>
            </a:r>
            <a:endParaRPr lang="ru-RU" dirty="0"/>
          </a:p>
        </p:txBody>
      </p:sp>
      <p:sp>
        <p:nvSpPr>
          <p:cNvPr id="3" name="Прямоугольник 2"/>
          <p:cNvSpPr/>
          <p:nvPr/>
        </p:nvSpPr>
        <p:spPr>
          <a:xfrm>
            <a:off x="3203848" y="1340768"/>
            <a:ext cx="2664296" cy="4893647"/>
          </a:xfrm>
          <a:prstGeom prst="rect">
            <a:avLst/>
          </a:prstGeom>
        </p:spPr>
        <p:txBody>
          <a:bodyPr wrap="square">
            <a:spAutoFit/>
          </a:bodyPr>
          <a:lstStyle/>
          <a:p>
            <a:r>
              <a:rPr lang="en-US" sz="2400" dirty="0" smtClean="0"/>
              <a:t>There are 193 states in the organization of the United Nations. Some of them are the Russian Federation, the USA, France, the UK, </a:t>
            </a:r>
            <a:r>
              <a:rPr lang="en-US" sz="2400" dirty="0" smtClean="0"/>
              <a:t>Turkey</a:t>
            </a:r>
            <a:r>
              <a:rPr lang="ru-RU" sz="2400" dirty="0" smtClean="0"/>
              <a:t>.</a:t>
            </a:r>
            <a:r>
              <a:rPr lang="en-US" sz="2400" dirty="0" smtClean="0"/>
              <a:t>But </a:t>
            </a:r>
            <a:r>
              <a:rPr lang="en-US" sz="2400" dirty="0" smtClean="0"/>
              <a:t>Vatican is not a member of the UN. </a:t>
            </a:r>
            <a:endParaRPr lang="ru-RU" sz="2400" dirty="0"/>
          </a:p>
        </p:txBody>
      </p:sp>
      <p:pic>
        <p:nvPicPr>
          <p:cNvPr id="4098" name="Picture 2" descr="http://mdcdialogue.files.wordpress.com/2011/06/b06c3e853daeafdb52f7db0dd872a059_0.jpg"/>
          <p:cNvPicPr>
            <a:picLocks noChangeAspect="1" noChangeArrowheads="1"/>
          </p:cNvPicPr>
          <p:nvPr/>
        </p:nvPicPr>
        <p:blipFill>
          <a:blip r:embed="rId2" cstate="print"/>
          <a:srcRect/>
          <a:stretch>
            <a:fillRect/>
          </a:stretch>
        </p:blipFill>
        <p:spPr bwMode="auto">
          <a:xfrm>
            <a:off x="395536" y="2564904"/>
            <a:ext cx="2454180" cy="2462361"/>
          </a:xfrm>
          <a:prstGeom prst="rect">
            <a:avLst/>
          </a:prstGeom>
          <a:noFill/>
        </p:spPr>
      </p:pic>
      <p:pic>
        <p:nvPicPr>
          <p:cNvPr id="4102" name="Picture 6" descr="http://us.123rf.com/400wm/400/400/vtupinamba/vtupinamba0801/vtupinamba080100028/2371046-many-flags-of-countries-in-the-world.jpg"/>
          <p:cNvPicPr>
            <a:picLocks noChangeAspect="1" noChangeArrowheads="1"/>
          </p:cNvPicPr>
          <p:nvPr/>
        </p:nvPicPr>
        <p:blipFill>
          <a:blip r:embed="rId3" cstate="print"/>
          <a:srcRect/>
          <a:stretch>
            <a:fillRect/>
          </a:stretch>
        </p:blipFill>
        <p:spPr bwMode="auto">
          <a:xfrm>
            <a:off x="6156176" y="2636912"/>
            <a:ext cx="2376264" cy="2376264"/>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33</TotalTime>
  <Words>240</Words>
  <Application>Microsoft Office PowerPoint</Application>
  <PresentationFormat>Экран (4:3)</PresentationFormat>
  <Paragraphs>13</Paragraphs>
  <Slides>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Яркая</vt:lpstr>
      <vt:lpstr>Universal Declaration of Human Rights</vt:lpstr>
      <vt:lpstr>Declaration…</vt:lpstr>
      <vt:lpstr>Universal Declaration of Human Rights</vt:lpstr>
      <vt:lpstr>United Nations or the UN (the)</vt:lpstr>
      <vt:lpstr>Six values</vt:lpstr>
      <vt:lpstr>Countries are part of the UN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Universal Declaration of Human Rights</dc:title>
  <dc:creator>Даня</dc:creator>
  <cp:lastModifiedBy>Учитель</cp:lastModifiedBy>
  <cp:revision>5</cp:revision>
  <dcterms:created xsi:type="dcterms:W3CDTF">2013-03-20T15:41:49Z</dcterms:created>
  <dcterms:modified xsi:type="dcterms:W3CDTF">2013-03-21T04:43:34Z</dcterms:modified>
</cp:coreProperties>
</file>